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1"/>
    <p:sldMasterId id="2147483690" r:id="rId2"/>
  </p:sldMasterIdLst>
  <p:notesMasterIdLst>
    <p:notesMasterId r:id="rId30"/>
  </p:notesMasterIdLst>
  <p:handoutMasterIdLst>
    <p:handoutMasterId r:id="rId31"/>
  </p:handoutMasterIdLst>
  <p:sldIdLst>
    <p:sldId id="428" r:id="rId3"/>
    <p:sldId id="410" r:id="rId4"/>
    <p:sldId id="436" r:id="rId5"/>
    <p:sldId id="435" r:id="rId6"/>
    <p:sldId id="411" r:id="rId7"/>
    <p:sldId id="420" r:id="rId8"/>
    <p:sldId id="423" r:id="rId9"/>
    <p:sldId id="432" r:id="rId10"/>
    <p:sldId id="425" r:id="rId11"/>
    <p:sldId id="424" r:id="rId12"/>
    <p:sldId id="413" r:id="rId13"/>
    <p:sldId id="442" r:id="rId14"/>
    <p:sldId id="443" r:id="rId15"/>
    <p:sldId id="444" r:id="rId16"/>
    <p:sldId id="445" r:id="rId17"/>
    <p:sldId id="437" r:id="rId18"/>
    <p:sldId id="441" r:id="rId19"/>
    <p:sldId id="439" r:id="rId20"/>
    <p:sldId id="438" r:id="rId21"/>
    <p:sldId id="440" r:id="rId22"/>
    <p:sldId id="446" r:id="rId23"/>
    <p:sldId id="450" r:id="rId24"/>
    <p:sldId id="449" r:id="rId25"/>
    <p:sldId id="447" r:id="rId26"/>
    <p:sldId id="448" r:id="rId27"/>
    <p:sldId id="426" r:id="rId28"/>
    <p:sldId id="409" r:id="rId2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E032B"/>
    <a:srgbClr val="70BDD2"/>
    <a:srgbClr val="B52929"/>
    <a:srgbClr val="ED6FD2"/>
    <a:srgbClr val="D642DA"/>
    <a:srgbClr val="FFCCFF"/>
    <a:srgbClr val="DD61E0"/>
    <a:srgbClr val="FF66CC"/>
    <a:srgbClr val="FFA3D1"/>
    <a:srgbClr val="CC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4" autoAdjust="0"/>
    <p:restoredTop sz="86783" autoAdjust="0"/>
  </p:normalViewPr>
  <p:slideViewPr>
    <p:cSldViewPr snapToGrid="0">
      <p:cViewPr>
        <p:scale>
          <a:sx n="80" d="100"/>
          <a:sy n="80" d="100"/>
        </p:scale>
        <p:origin x="-2574" y="-12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-3576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CC1872-B236-4026-B447-175E1239CC11}" type="datetimeFigureOut">
              <a:rPr lang="pl-PL" smtClean="0"/>
              <a:pPr/>
              <a:t>2017-05-08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23C00-7BCD-48CC-8C62-EEE6CBBA813A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4E8F4C-ABDC-41CC-AFE9-500FEA5C78A5}" type="datetimeFigureOut">
              <a:rPr lang="pl-PL" smtClean="0"/>
              <a:pPr/>
              <a:t>2017-05-08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7B34E-6146-46B0-B27C-15F8209F73B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263735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BC28B2-7DBB-4E1A-893E-AAB74D54B3E9}" type="datetimeFigureOut">
              <a:rPr lang="pl-PL" smtClean="0"/>
              <a:pPr/>
              <a:t>2017-05-08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8C994E-B7AF-465A-A2D5-CB21EAAD1CF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8" name="Symbol zastępczy zawartości 2"/>
          <p:cNvSpPr>
            <a:spLocks noGrp="1"/>
          </p:cNvSpPr>
          <p:nvPr>
            <p:ph sz="half" idx="13"/>
          </p:nvPr>
        </p:nvSpPr>
        <p:spPr>
          <a:xfrm>
            <a:off x="4977517" y="1766516"/>
            <a:ext cx="3490622" cy="424965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9" name="Symbol zastępczy zawartości 2"/>
          <p:cNvSpPr>
            <a:spLocks noGrp="1"/>
          </p:cNvSpPr>
          <p:nvPr>
            <p:ph sz="half" idx="14"/>
          </p:nvPr>
        </p:nvSpPr>
        <p:spPr>
          <a:xfrm>
            <a:off x="605625" y="1767842"/>
            <a:ext cx="3490622" cy="424965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BC28B2-7DBB-4E1A-893E-AAB74D54B3E9}" type="datetimeFigureOut">
              <a:rPr lang="pl-PL" smtClean="0"/>
              <a:pPr/>
              <a:t>2017-05-08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8C994E-B7AF-465A-A2D5-CB21EAAD1CF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BC28B2-7DBB-4E1A-893E-AAB74D54B3E9}" type="datetimeFigureOut">
              <a:rPr lang="pl-PL" smtClean="0"/>
              <a:pPr/>
              <a:t>2017-05-08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8C994E-B7AF-465A-A2D5-CB21EAAD1CF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BC28B2-7DBB-4E1A-893E-AAB74D54B3E9}" type="datetimeFigureOut">
              <a:rPr lang="pl-PL" smtClean="0"/>
              <a:pPr/>
              <a:t>2017-05-08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8C994E-B7AF-465A-A2D5-CB21EAAD1CF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BC28B2-7DBB-4E1A-893E-AAB74D54B3E9}" type="datetimeFigureOut">
              <a:rPr lang="pl-PL" smtClean="0"/>
              <a:pPr/>
              <a:t>2017-05-08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8C994E-B7AF-465A-A2D5-CB21EAAD1CF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BC28B2-7DBB-4E1A-893E-AAB74D54B3E9}" type="datetimeFigureOut">
              <a:rPr lang="pl-PL" smtClean="0"/>
              <a:pPr/>
              <a:t>2017-05-08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8C994E-B7AF-465A-A2D5-CB21EAAD1CF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BC28B2-7DBB-4E1A-893E-AAB74D54B3E9}" type="datetimeFigureOut">
              <a:rPr lang="pl-PL" smtClean="0"/>
              <a:pPr/>
              <a:t>2017-05-08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8C994E-B7AF-465A-A2D5-CB21EAAD1CF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BC28B2-7DBB-4E1A-893E-AAB74D54B3E9}" type="datetimeFigureOut">
              <a:rPr lang="pl-PL" smtClean="0"/>
              <a:pPr/>
              <a:t>2017-05-08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8C994E-B7AF-465A-A2D5-CB21EAAD1CF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BC28B2-7DBB-4E1A-893E-AAB74D54B3E9}" type="datetimeFigureOut">
              <a:rPr lang="pl-PL" smtClean="0"/>
              <a:pPr/>
              <a:t>2017-05-08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8C994E-B7AF-465A-A2D5-CB21EAAD1CF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BC28B2-7DBB-4E1A-893E-AAB74D54B3E9}" type="datetimeFigureOut">
              <a:rPr lang="pl-PL" smtClean="0"/>
              <a:pPr/>
              <a:t>2017-05-08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8C994E-B7AF-465A-A2D5-CB21EAAD1CF5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19672" y="2996952"/>
            <a:ext cx="7200800" cy="864096"/>
          </a:xfrm>
        </p:spPr>
        <p:txBody>
          <a:bodyPr/>
          <a:lstStyle>
            <a:lvl1pPr algn="r">
              <a:defRPr/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19672" y="3886200"/>
            <a:ext cx="7200800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 sz="2400"/>
            </a:lvl1pPr>
            <a:lvl2pPr>
              <a:spcBef>
                <a:spcPts val="1200"/>
              </a:spcBef>
              <a:defRPr sz="2200"/>
            </a:lvl2pPr>
            <a:lvl3pPr>
              <a:spcBef>
                <a:spcPts val="1200"/>
              </a:spcBef>
              <a:defRPr sz="2200"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731B60DE-6D4D-4408-A496-1C7E07E1337D}" type="datetimeFigureOut">
              <a:rPr lang="pl-PL" smtClean="0">
                <a:solidFill>
                  <a:prstClr val="black"/>
                </a:solidFill>
              </a:rPr>
              <a:pPr/>
              <a:t>2017-05-08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6D08D751-1AA0-4AA1-A886-9353922D8B49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731B60DE-6D4D-4408-A496-1C7E07E1337D}" type="datetimeFigureOut">
              <a:rPr lang="pl-PL" smtClean="0">
                <a:solidFill>
                  <a:prstClr val="black"/>
                </a:solidFill>
              </a:rPr>
              <a:pPr/>
              <a:t>2017-05-08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6D08D751-1AA0-4AA1-A886-9353922D8B49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731B60DE-6D4D-4408-A496-1C7E07E1337D}" type="datetimeFigureOut">
              <a:rPr lang="pl-PL" smtClean="0">
                <a:solidFill>
                  <a:prstClr val="black"/>
                </a:solidFill>
              </a:rPr>
              <a:pPr/>
              <a:t>2017-05-08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6D08D751-1AA0-4AA1-A886-9353922D8B49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731B60DE-6D4D-4408-A496-1C7E07E1337D}" type="datetimeFigureOut">
              <a:rPr lang="pl-PL" smtClean="0">
                <a:solidFill>
                  <a:prstClr val="black"/>
                </a:solidFill>
              </a:rPr>
              <a:pPr/>
              <a:t>2017-05-08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6D08D751-1AA0-4AA1-A886-9353922D8B49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_FM WORLD Mobile\Prezentacje\pr\tło_wiosna_blur.jpg"/>
          <p:cNvPicPr>
            <a:picLocks noChangeAspect="1" noChangeArrowheads="1"/>
          </p:cNvPicPr>
          <p:nvPr userDrawn="1"/>
        </p:nvPicPr>
        <p:blipFill>
          <a:blip r:embed="rId13" cstate="print"/>
          <a:srcRect b="79724"/>
          <a:stretch>
            <a:fillRect/>
          </a:stretch>
        </p:blipFill>
        <p:spPr bwMode="auto">
          <a:xfrm>
            <a:off x="0" y="0"/>
            <a:ext cx="9144000" cy="1390501"/>
          </a:xfrm>
          <a:prstGeom prst="rect">
            <a:avLst/>
          </a:prstGeom>
          <a:noFill/>
        </p:spPr>
      </p:pic>
      <p:sp>
        <p:nvSpPr>
          <p:cNvPr id="21" name="Prostokąt 20"/>
          <p:cNvSpPr/>
          <p:nvPr userDrawn="1"/>
        </p:nvSpPr>
        <p:spPr>
          <a:xfrm>
            <a:off x="-7952" y="6205934"/>
            <a:ext cx="9151951" cy="66001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/>
          <p:cNvSpPr txBox="1"/>
          <p:nvPr userDrawn="1"/>
        </p:nvSpPr>
        <p:spPr>
          <a:xfrm>
            <a:off x="4955301" y="6421039"/>
            <a:ext cx="35750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www.fmmobile.pl</a:t>
            </a:r>
            <a:endParaRPr lang="pl-PL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67910" y="234884"/>
            <a:ext cx="7871814" cy="8146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59958" y="1749286"/>
            <a:ext cx="7816132" cy="4118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pic>
        <p:nvPicPr>
          <p:cNvPr id="2054" name="Picture 6" descr="D:\_FM WORLD Mobile\FM MOBILE\FM-MOBILE-[logo]-alternatywne_BIALE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3607" y="6369171"/>
            <a:ext cx="1091080" cy="33354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1" r:id="rId3"/>
    <p:sldLayoutId id="2147483732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2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r" defTabSz="914400" rtl="0" eaLnBrk="1" latinLnBrk="0" hangingPunct="1">
        <a:spcBef>
          <a:spcPct val="0"/>
        </a:spcBef>
        <a:buNone/>
        <a:defRPr sz="2400" kern="1200">
          <a:solidFill>
            <a:schemeClr val="bg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323528" y="0"/>
            <a:ext cx="6984776" cy="90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23528" y="1196753"/>
            <a:ext cx="8496944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200"/>
        </a:spcBef>
        <a:buClr>
          <a:srgbClr val="9E032B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1200"/>
        </a:spcBef>
        <a:buClr>
          <a:srgbClr val="9E032B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200"/>
        </a:spcBef>
        <a:buClr>
          <a:srgbClr val="9E032B"/>
        </a:buClr>
        <a:buFont typeface="Calibri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200"/>
        </a:spcBef>
        <a:buClr>
          <a:srgbClr val="9E032B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200"/>
        </a:spcBef>
        <a:buClr>
          <a:srgbClr val="9E032B"/>
        </a:buClr>
        <a:buFont typeface="Calibri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NUL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tło_jesien_blu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6" descr="D:\_FM WORLD Mobile\FM MOBILE\FM-MOBILE-[logo]-alternatywne_BIAL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7950" y="2722595"/>
            <a:ext cx="4273233" cy="1306322"/>
          </a:xfrm>
          <a:prstGeom prst="rect">
            <a:avLst/>
          </a:prstGeom>
          <a:noFill/>
        </p:spPr>
      </p:pic>
      <p:grpSp>
        <p:nvGrpSpPr>
          <p:cNvPr id="2" name="Grupa 13"/>
          <p:cNvGrpSpPr/>
          <p:nvPr/>
        </p:nvGrpSpPr>
        <p:grpSpPr>
          <a:xfrm>
            <a:off x="659958" y="2707740"/>
            <a:ext cx="7879766" cy="1259958"/>
            <a:chOff x="659958" y="2707740"/>
            <a:chExt cx="7879766" cy="1259958"/>
          </a:xfrm>
        </p:grpSpPr>
        <p:sp>
          <p:nvSpPr>
            <p:cNvPr id="9" name="Podtytuł 2"/>
            <p:cNvSpPr txBox="1">
              <a:spLocks/>
            </p:cNvSpPr>
            <p:nvPr/>
          </p:nvSpPr>
          <p:spPr>
            <a:xfrm>
              <a:off x="659958" y="3464781"/>
              <a:ext cx="7875769" cy="502917"/>
            </a:xfrm>
            <a:prstGeom prst="rect">
              <a:avLst/>
            </a:prstGeom>
          </p:spPr>
          <p:txBody>
            <a:bodyPr/>
            <a:lstStyle>
              <a:lvl1pPr marL="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1pPr>
              <a:lvl2pPr marL="4572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2pPr>
              <a:lvl3pPr marL="9144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3pPr>
              <a:lvl4pPr marL="13716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4pPr>
              <a:lvl5pPr marL="18288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5pPr>
              <a:lvl6pPr marL="22860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6pPr>
              <a:lvl7pPr marL="27432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7pPr>
              <a:lvl8pPr marL="32004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8pPr>
              <a:lvl9pPr marL="3657600" indent="0" algn="ctr">
                <a:buNone/>
                <a:defRPr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pl-PL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Twój najlepszy ruch</a:t>
              </a:r>
            </a:p>
          </p:txBody>
        </p:sp>
        <p:sp>
          <p:nvSpPr>
            <p:cNvPr id="10" name="Symbol zastępczy tytułu 1"/>
            <p:cNvSpPr txBox="1">
              <a:spLocks/>
            </p:cNvSpPr>
            <p:nvPr/>
          </p:nvSpPr>
          <p:spPr>
            <a:xfrm>
              <a:off x="667910" y="2707740"/>
              <a:ext cx="7871814" cy="814690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itchFamily="18" charset="0"/>
                  <a:ea typeface="+mj-ea"/>
                  <a:cs typeface="Times New Roman" pitchFamily="18" charset="0"/>
                </a:rPr>
                <a:t>Best MOVE</a:t>
              </a:r>
              <a:endPara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endParaRPr>
            </a:p>
          </p:txBody>
        </p:sp>
      </p:grpSp>
      <p:grpSp>
        <p:nvGrpSpPr>
          <p:cNvPr id="3" name="Grupa 12"/>
          <p:cNvGrpSpPr/>
          <p:nvPr/>
        </p:nvGrpSpPr>
        <p:grpSpPr>
          <a:xfrm>
            <a:off x="-7952" y="6205934"/>
            <a:ext cx="9151951" cy="660017"/>
            <a:chOff x="-7952" y="6205934"/>
            <a:chExt cx="9151951" cy="660017"/>
          </a:xfrm>
        </p:grpSpPr>
        <p:sp>
          <p:nvSpPr>
            <p:cNvPr id="12" name="Prostokąt 11"/>
            <p:cNvSpPr/>
            <p:nvPr/>
          </p:nvSpPr>
          <p:spPr>
            <a:xfrm>
              <a:off x="-7952" y="6205934"/>
              <a:ext cx="9151951" cy="66001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" name="pole tekstowe 5"/>
            <p:cNvSpPr txBox="1"/>
            <p:nvPr/>
          </p:nvSpPr>
          <p:spPr>
            <a:xfrm>
              <a:off x="4955301" y="6421039"/>
              <a:ext cx="35750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1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www.fmmobile.pl</a:t>
              </a:r>
              <a:endParaRPr lang="pl-PL" sz="1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7" name="Obraz 6" descr="tło_jesie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Dlaczego FM MOBILE?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Rewelacyjny zasięg w Polsce,</a:t>
            </a:r>
            <a:r>
              <a:rPr lang="pl-PL" dirty="0"/>
              <a:t>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b="1" dirty="0" smtClean="0"/>
              <a:t>8 na 10 Polaków </a:t>
            </a:r>
            <a:r>
              <a:rPr lang="pl-PL" dirty="0" smtClean="0"/>
              <a:t>w zasięgu LTE</a:t>
            </a:r>
          </a:p>
          <a:p>
            <a:r>
              <a:rPr lang="pl-PL" dirty="0" smtClean="0"/>
              <a:t>Przejrzyste taryfy</a:t>
            </a:r>
          </a:p>
          <a:p>
            <a:r>
              <a:rPr lang="pl-PL" dirty="0" smtClean="0"/>
              <a:t>Konkurencyjna oferta</a:t>
            </a:r>
          </a:p>
          <a:p>
            <a:r>
              <a:rPr lang="pl-PL" dirty="0" smtClean="0"/>
              <a:t>Super szybki Internet mobilny LTE</a:t>
            </a:r>
          </a:p>
        </p:txBody>
      </p:sp>
      <p:sp>
        <p:nvSpPr>
          <p:cNvPr id="4" name="Podtytuł 2"/>
          <p:cNvSpPr txBox="1">
            <a:spLocks/>
          </p:cNvSpPr>
          <p:nvPr/>
        </p:nvSpPr>
        <p:spPr>
          <a:xfrm>
            <a:off x="659958" y="968074"/>
            <a:ext cx="7875769" cy="5029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l-PL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4" name="Picture 2" descr="D:\_FM WORLD Mobile\Prezentacje\pr\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8307" y="3063997"/>
            <a:ext cx="2665978" cy="2665978"/>
          </a:xfrm>
          <a:prstGeom prst="rect">
            <a:avLst/>
          </a:prstGeom>
          <a:noFill/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2536466" y="4797380"/>
            <a:ext cx="3229580" cy="1019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Abonament za 1 grosz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500" dirty="0" smtClean="0">
                <a:latin typeface="+mj-lt"/>
                <a:ea typeface="+mj-ea"/>
                <a:cs typeface="Times New Roman" pitchFamily="18" charset="0"/>
              </a:rPr>
              <a:t>Już za jedno polecenie</a:t>
            </a:r>
            <a:endParaRPr kumimoji="0" lang="pl-PL" sz="15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Times New Roman" pitchFamily="18" charset="0"/>
            </a:endParaRPr>
          </a:p>
        </p:txBody>
      </p:sp>
      <p:cxnSp>
        <p:nvCxnSpPr>
          <p:cNvPr id="13" name="Łącznik prosty 12"/>
          <p:cNvCxnSpPr/>
          <p:nvPr/>
        </p:nvCxnSpPr>
        <p:spPr>
          <a:xfrm flipH="1">
            <a:off x="2945219" y="5189599"/>
            <a:ext cx="2724062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upa 16"/>
          <p:cNvGrpSpPr/>
          <p:nvPr/>
        </p:nvGrpSpPr>
        <p:grpSpPr>
          <a:xfrm>
            <a:off x="753466" y="4001244"/>
            <a:ext cx="4001413" cy="461849"/>
            <a:chOff x="753466" y="3913464"/>
            <a:chExt cx="4001413" cy="461849"/>
          </a:xfrm>
        </p:grpSpPr>
        <p:sp>
          <p:nvSpPr>
            <p:cNvPr id="15" name="Prostokąt 14"/>
            <p:cNvSpPr/>
            <p:nvPr/>
          </p:nvSpPr>
          <p:spPr>
            <a:xfrm>
              <a:off x="753466" y="3913464"/>
              <a:ext cx="3745382" cy="461030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786384" y="3913648"/>
              <a:ext cx="396849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2400" b="1" dirty="0" smtClean="0">
                  <a:solidFill>
                    <a:schemeClr val="bg1"/>
                  </a:solidFill>
                </a:rPr>
                <a:t>LTE </a:t>
              </a:r>
              <a:r>
                <a:rPr lang="pl-PL" sz="2400" b="1" dirty="0" err="1" smtClean="0">
                  <a:solidFill>
                    <a:schemeClr val="bg1"/>
                  </a:solidFill>
                </a:rPr>
                <a:t>Advanced</a:t>
              </a:r>
              <a:r>
                <a:rPr lang="pl-PL" sz="2400" b="1" dirty="0" smtClean="0">
                  <a:solidFill>
                    <a:schemeClr val="bg1"/>
                  </a:solidFill>
                </a:rPr>
                <a:t>  do 300 Mb/s </a:t>
              </a:r>
              <a:endParaRPr lang="pl-PL" sz="24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Testy Internetu LTE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59958" y="1749286"/>
            <a:ext cx="8242640" cy="4118777"/>
          </a:xfrm>
        </p:spPr>
        <p:txBody>
          <a:bodyPr/>
          <a:lstStyle/>
          <a:p>
            <a:r>
              <a:rPr lang="pl-PL" dirty="0" smtClean="0"/>
              <a:t>Testy trwały od stycznia do czerwca 2016</a:t>
            </a:r>
          </a:p>
          <a:p>
            <a:r>
              <a:rPr lang="pl-PL" dirty="0" smtClean="0"/>
              <a:t>316 tysięcy pomiarów prędkości</a:t>
            </a:r>
          </a:p>
          <a:p>
            <a:r>
              <a:rPr lang="pl-PL" dirty="0" smtClean="0"/>
              <a:t>68 tysięcy osób wykonywało testy</a:t>
            </a:r>
          </a:p>
          <a:p>
            <a:pPr>
              <a:buNone/>
            </a:pPr>
            <a:endParaRPr lang="pl-PL" dirty="0" smtClean="0"/>
          </a:p>
          <a:p>
            <a:pPr>
              <a:buNone/>
            </a:pPr>
            <a:r>
              <a:rPr lang="pl-PL" b="1" dirty="0" smtClean="0"/>
              <a:t>Wyniki testów</a:t>
            </a:r>
          </a:p>
          <a:p>
            <a:r>
              <a:rPr lang="pl-PL" dirty="0" smtClean="0"/>
              <a:t>2 x szybciej niż w Play</a:t>
            </a:r>
          </a:p>
          <a:p>
            <a:r>
              <a:rPr lang="pl-PL" dirty="0" smtClean="0"/>
              <a:t>Ok. 25 % lepiej niż w Orange i </a:t>
            </a:r>
            <a:r>
              <a:rPr lang="pl-PL" dirty="0" err="1" smtClean="0"/>
              <a:t>T-Mobile</a:t>
            </a:r>
            <a:endParaRPr lang="pl-PL" dirty="0" smtClean="0"/>
          </a:p>
        </p:txBody>
      </p:sp>
      <p:grpSp>
        <p:nvGrpSpPr>
          <p:cNvPr id="4" name="Grupa 3"/>
          <p:cNvGrpSpPr/>
          <p:nvPr/>
        </p:nvGrpSpPr>
        <p:grpSpPr>
          <a:xfrm>
            <a:off x="731522" y="5027932"/>
            <a:ext cx="7717534" cy="634068"/>
            <a:chOff x="753467" y="3079557"/>
            <a:chExt cx="5611413" cy="461030"/>
          </a:xfrm>
        </p:grpSpPr>
        <p:sp>
          <p:nvSpPr>
            <p:cNvPr id="5" name="Prostokąt 4"/>
            <p:cNvSpPr/>
            <p:nvPr/>
          </p:nvSpPr>
          <p:spPr>
            <a:xfrm>
              <a:off x="753467" y="3079557"/>
              <a:ext cx="5611413" cy="461030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6" name="Prostokąt 5"/>
            <p:cNvSpPr/>
            <p:nvPr/>
          </p:nvSpPr>
          <p:spPr>
            <a:xfrm>
              <a:off x="786384" y="3132272"/>
              <a:ext cx="5541264" cy="3356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400" b="1" dirty="0" smtClean="0">
                  <a:solidFill>
                    <a:schemeClr val="bg1"/>
                  </a:solidFill>
                </a:rPr>
                <a:t>Szczegóły testu w miesięczniku Komputer Świat 10/2016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Testy Internetu LTE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 smtClean="0"/>
              <a:t>LTE Plusa najszybszym Internetem </a:t>
            </a:r>
            <a:br>
              <a:rPr lang="pl-PL" b="1" dirty="0" smtClean="0"/>
            </a:br>
            <a:r>
              <a:rPr lang="pl-PL" b="1" dirty="0" smtClean="0"/>
              <a:t>mobilnym w Polsce! </a:t>
            </a:r>
          </a:p>
        </p:txBody>
      </p:sp>
      <p:pic>
        <p:nvPicPr>
          <p:cNvPr id="1026" name="Picture 2" descr="http://www.plus.pl/image/image_gallery?img_id=7875377&amp;t=14733346613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531" y="4318420"/>
            <a:ext cx="2705100" cy="1419226"/>
          </a:xfrm>
          <a:prstGeom prst="rect">
            <a:avLst/>
          </a:prstGeom>
          <a:noFill/>
        </p:spPr>
      </p:pic>
      <p:grpSp>
        <p:nvGrpSpPr>
          <p:cNvPr id="5" name="Grupa 4"/>
          <p:cNvGrpSpPr/>
          <p:nvPr/>
        </p:nvGrpSpPr>
        <p:grpSpPr>
          <a:xfrm>
            <a:off x="753466" y="2750349"/>
            <a:ext cx="4001414" cy="892626"/>
            <a:chOff x="753466" y="3913464"/>
            <a:chExt cx="4001414" cy="892626"/>
          </a:xfrm>
        </p:grpSpPr>
        <p:sp>
          <p:nvSpPr>
            <p:cNvPr id="6" name="Prostokąt 5"/>
            <p:cNvSpPr/>
            <p:nvPr/>
          </p:nvSpPr>
          <p:spPr>
            <a:xfrm>
              <a:off x="753466" y="3913464"/>
              <a:ext cx="4001414" cy="892626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7" name="Prostokąt 6"/>
            <p:cNvSpPr/>
            <p:nvPr/>
          </p:nvSpPr>
          <p:spPr>
            <a:xfrm>
              <a:off x="786385" y="3913648"/>
              <a:ext cx="395386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400" b="1" dirty="0" smtClean="0">
                  <a:solidFill>
                    <a:schemeClr val="bg1"/>
                  </a:solidFill>
                </a:rPr>
                <a:t>Zwycięzca testu miesięcznika „Komputer Świat"!</a:t>
              </a:r>
            </a:p>
          </p:txBody>
        </p:sp>
      </p:grpSp>
      <p:pic>
        <p:nvPicPr>
          <p:cNvPr id="8" name="Picture 2" descr="D:\_FM WORLD Mobile\Prezentacje\pr\0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778307" y="3063997"/>
            <a:ext cx="2665978" cy="26659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Biznes z FM MOBILE?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 smtClean="0"/>
              <a:t>Otrzymujesz punkty w planie marketingowym</a:t>
            </a:r>
          </a:p>
          <a:p>
            <a:r>
              <a:rPr lang="pl-PL" dirty="0" smtClean="0"/>
              <a:t>Stabilizujesz Swoją strukturę</a:t>
            </a:r>
          </a:p>
          <a:p>
            <a:r>
              <a:rPr lang="pl-PL" dirty="0" smtClean="0"/>
              <a:t>Wykorzystujesz Swój rabat</a:t>
            </a:r>
          </a:p>
          <a:p>
            <a:r>
              <a:rPr lang="pl-PL" dirty="0" smtClean="0"/>
              <a:t>Prowadzisz własny salon mobilny</a:t>
            </a:r>
          </a:p>
        </p:txBody>
      </p:sp>
      <p:pic>
        <p:nvPicPr>
          <p:cNvPr id="4" name="Picture 2" descr="D:\_FM WORLD Mobile\Prezentacje\pr\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78307" y="3063997"/>
            <a:ext cx="2665978" cy="2665978"/>
          </a:xfrm>
          <a:prstGeom prst="rect">
            <a:avLst/>
          </a:prstGeom>
          <a:noFill/>
        </p:spPr>
      </p:pic>
      <p:grpSp>
        <p:nvGrpSpPr>
          <p:cNvPr id="5" name="Grupa 4"/>
          <p:cNvGrpSpPr/>
          <p:nvPr/>
        </p:nvGrpSpPr>
        <p:grpSpPr>
          <a:xfrm>
            <a:off x="2536466" y="4797380"/>
            <a:ext cx="3229580" cy="1019091"/>
            <a:chOff x="2536466" y="4548145"/>
            <a:chExt cx="3229580" cy="1019091"/>
          </a:xfrm>
        </p:grpSpPr>
        <p:sp>
          <p:nvSpPr>
            <p:cNvPr id="6" name="Tytuł 1"/>
            <p:cNvSpPr txBox="1">
              <a:spLocks/>
            </p:cNvSpPr>
            <p:nvPr/>
          </p:nvSpPr>
          <p:spPr>
            <a:xfrm>
              <a:off x="2536466" y="4548145"/>
              <a:ext cx="3229580" cy="101909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2400" b="0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Times New Roman" pitchFamily="18" charset="0"/>
                  <a:ea typeface="+mj-ea"/>
                  <a:cs typeface="Times New Roman" pitchFamily="18" charset="0"/>
                </a:rPr>
                <a:t>Bądź naszym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1500" dirty="0" smtClean="0">
                  <a:latin typeface="+mj-lt"/>
                  <a:ea typeface="+mj-ea"/>
                  <a:cs typeface="Times New Roman" pitchFamily="18" charset="0"/>
                </a:rPr>
                <a:t>Partnerem Biznesowym</a:t>
              </a:r>
              <a:endParaRPr kumimoji="0" lang="pl-PL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Times New Roman" pitchFamily="18" charset="0"/>
              </a:endParaRPr>
            </a:p>
          </p:txBody>
        </p:sp>
        <p:cxnSp>
          <p:nvCxnSpPr>
            <p:cNvPr id="7" name="Łącznik prosty 6"/>
            <p:cNvCxnSpPr/>
            <p:nvPr/>
          </p:nvCxnSpPr>
          <p:spPr>
            <a:xfrm flipH="1">
              <a:off x="3902149" y="4940364"/>
              <a:ext cx="1767131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a 11"/>
          <p:cNvGrpSpPr/>
          <p:nvPr/>
        </p:nvGrpSpPr>
        <p:grpSpPr>
          <a:xfrm>
            <a:off x="753467" y="3752524"/>
            <a:ext cx="3065067" cy="461030"/>
            <a:chOff x="753467" y="3606224"/>
            <a:chExt cx="3065067" cy="461030"/>
          </a:xfrm>
        </p:grpSpPr>
        <p:sp>
          <p:nvSpPr>
            <p:cNvPr id="10" name="Prostokąt 9"/>
            <p:cNvSpPr/>
            <p:nvPr/>
          </p:nvSpPr>
          <p:spPr>
            <a:xfrm>
              <a:off x="753467" y="3606224"/>
              <a:ext cx="2706624" cy="461030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830274" y="3642983"/>
              <a:ext cx="298826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b="1" dirty="0" smtClean="0">
                  <a:solidFill>
                    <a:schemeClr val="bg1"/>
                  </a:solidFill>
                </a:rPr>
                <a:t>Zyskujesz narzędzie pracy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ole tekstowe 26"/>
          <p:cNvSpPr txBox="1"/>
          <p:nvPr/>
        </p:nvSpPr>
        <p:spPr>
          <a:xfrm>
            <a:off x="662552" y="1748327"/>
            <a:ext cx="4271106" cy="2991588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457200" lvl="0" indent="-457200">
              <a:spcBef>
                <a:spcPct val="20000"/>
              </a:spcBef>
              <a:buClr>
                <a:prstClr val="white"/>
              </a:buClr>
              <a:buFont typeface="+mj-lt"/>
              <a:buAutoNum type="arabicPeriod"/>
            </a:pPr>
            <a:r>
              <a:rPr lang="pl-PL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Wybierz taryfę</a:t>
            </a:r>
          </a:p>
          <a:p>
            <a:pPr marL="457200" lvl="0" indent="-457200">
              <a:spcBef>
                <a:spcPct val="20000"/>
              </a:spcBef>
              <a:buClr>
                <a:prstClr val="white"/>
              </a:buClr>
              <a:buFont typeface="+mj-lt"/>
              <a:buAutoNum type="arabicPeriod"/>
            </a:pPr>
            <a:r>
              <a:rPr lang="pl-PL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Uzupełnij dane osobowe</a:t>
            </a:r>
          </a:p>
          <a:p>
            <a:pPr marL="457200" lvl="0" indent="-457200">
              <a:spcBef>
                <a:spcPct val="20000"/>
              </a:spcBef>
              <a:buClr>
                <a:prstClr val="white"/>
              </a:buClr>
              <a:buFont typeface="+mj-lt"/>
              <a:buAutoNum type="arabicPeriod"/>
            </a:pPr>
            <a:r>
              <a:rPr lang="pl-PL" sz="24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Umowę otrzymasz kurierem</a:t>
            </a:r>
          </a:p>
          <a:p>
            <a:pPr marL="108000" lvl="0">
              <a:spcBef>
                <a:spcPct val="20000"/>
              </a:spcBef>
            </a:pPr>
            <a:endParaRPr lang="pl-PL" b="1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spcBef>
                <a:spcPct val="20000"/>
              </a:spcBef>
            </a:pPr>
            <a:r>
              <a:rPr lang="pl-PL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O każdym etapie realizacji umowy</a:t>
            </a:r>
            <a:br>
              <a:rPr lang="pl-PL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</a:br>
            <a:r>
              <a:rPr lang="pl-PL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zostaniesz  poinformowany </a:t>
            </a:r>
            <a:r>
              <a:rPr lang="pl-PL" b="1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SMS-em</a:t>
            </a:r>
            <a:r>
              <a:rPr lang="pl-PL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§"/>
            </a:pPr>
            <a:endParaRPr lang="pl-PL" sz="24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pl-PL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Wypełnij formularz On-line</a:t>
            </a:r>
            <a:endParaRPr lang="pl-PL" dirty="0"/>
          </a:p>
        </p:txBody>
      </p:sp>
      <p:pic>
        <p:nvPicPr>
          <p:cNvPr id="4" name="Picture 2" descr="D:\_FM WORLD Mobile\Prezentacje\pr\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78307" y="3063472"/>
            <a:ext cx="2665978" cy="2665978"/>
          </a:xfrm>
          <a:prstGeom prst="rect">
            <a:avLst/>
          </a:prstGeom>
          <a:noFill/>
        </p:spPr>
      </p:pic>
      <p:grpSp>
        <p:nvGrpSpPr>
          <p:cNvPr id="5" name="Grupa 4"/>
          <p:cNvGrpSpPr/>
          <p:nvPr/>
        </p:nvGrpSpPr>
        <p:grpSpPr>
          <a:xfrm>
            <a:off x="2536466" y="4796855"/>
            <a:ext cx="3229580" cy="1019091"/>
            <a:chOff x="2536466" y="4548145"/>
            <a:chExt cx="3229580" cy="1019091"/>
          </a:xfrm>
        </p:grpSpPr>
        <p:sp>
          <p:nvSpPr>
            <p:cNvPr id="6" name="Tytuł 1"/>
            <p:cNvSpPr txBox="1">
              <a:spLocks/>
            </p:cNvSpPr>
            <p:nvPr/>
          </p:nvSpPr>
          <p:spPr>
            <a:xfrm>
              <a:off x="2536466" y="4548145"/>
              <a:ext cx="3229580" cy="101909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2400" dirty="0" smtClean="0">
                  <a:latin typeface="Times New Roman" pitchFamily="18" charset="0"/>
                  <a:ea typeface="+mj-ea"/>
                  <a:cs typeface="Times New Roman" pitchFamily="18" charset="0"/>
                </a:rPr>
                <a:t>Szybko i wygodnie</a:t>
              </a:r>
              <a:endParaRPr kumimoji="0" lang="pl-PL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endParaRPr>
            </a:p>
            <a:p>
              <a:pPr lvl="0" algn="r">
                <a:spcBef>
                  <a:spcPct val="0"/>
                </a:spcBef>
                <a:defRPr/>
              </a:pPr>
              <a:r>
                <a:rPr lang="pl-PL" sz="1500" dirty="0" smtClean="0">
                  <a:cs typeface="Times New Roman" pitchFamily="18" charset="0"/>
                </a:rPr>
                <a:t>Bez wychodzenia z domu</a:t>
              </a:r>
              <a:endParaRPr kumimoji="0" lang="pl-PL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Times New Roman" pitchFamily="18" charset="0"/>
              </a:endParaRPr>
            </a:p>
          </p:txBody>
        </p:sp>
        <p:cxnSp>
          <p:nvCxnSpPr>
            <p:cNvPr id="7" name="Łącznik prosty 6"/>
            <p:cNvCxnSpPr/>
            <p:nvPr/>
          </p:nvCxnSpPr>
          <p:spPr>
            <a:xfrm flipH="1">
              <a:off x="3555187" y="4961613"/>
              <a:ext cx="2114093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a 18"/>
          <p:cNvGrpSpPr/>
          <p:nvPr/>
        </p:nvGrpSpPr>
        <p:grpSpPr>
          <a:xfrm>
            <a:off x="667617" y="1733432"/>
            <a:ext cx="340158" cy="461665"/>
            <a:chOff x="667617" y="1733432"/>
            <a:chExt cx="340158" cy="461665"/>
          </a:xfrm>
        </p:grpSpPr>
        <p:sp>
          <p:nvSpPr>
            <p:cNvPr id="18" name="Prostokąt 17"/>
            <p:cNvSpPr/>
            <p:nvPr/>
          </p:nvSpPr>
          <p:spPr>
            <a:xfrm>
              <a:off x="670172" y="1804431"/>
              <a:ext cx="328375" cy="3283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0" name="pole tekstowe 19"/>
            <p:cNvSpPr txBox="1"/>
            <p:nvPr/>
          </p:nvSpPr>
          <p:spPr>
            <a:xfrm>
              <a:off x="667617" y="1733432"/>
              <a:ext cx="340158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pl-PL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21" name="Grupa 20"/>
          <p:cNvGrpSpPr/>
          <p:nvPr/>
        </p:nvGrpSpPr>
        <p:grpSpPr>
          <a:xfrm>
            <a:off x="668552" y="2183152"/>
            <a:ext cx="340158" cy="461665"/>
            <a:chOff x="668552" y="2183152"/>
            <a:chExt cx="340158" cy="461665"/>
          </a:xfrm>
        </p:grpSpPr>
        <p:sp>
          <p:nvSpPr>
            <p:cNvPr id="23" name="Prostokąt 22"/>
            <p:cNvSpPr/>
            <p:nvPr/>
          </p:nvSpPr>
          <p:spPr>
            <a:xfrm>
              <a:off x="671107" y="2268781"/>
              <a:ext cx="328375" cy="3283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668552" y="2183152"/>
              <a:ext cx="340158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pl-PL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662942" y="2640960"/>
            <a:ext cx="340158" cy="461665"/>
            <a:chOff x="662942" y="2640960"/>
            <a:chExt cx="340158" cy="461665"/>
          </a:xfrm>
        </p:grpSpPr>
        <p:sp>
          <p:nvSpPr>
            <p:cNvPr id="25" name="Prostokąt 24"/>
            <p:cNvSpPr/>
            <p:nvPr/>
          </p:nvSpPr>
          <p:spPr>
            <a:xfrm>
              <a:off x="665497" y="2711959"/>
              <a:ext cx="328375" cy="3283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6" name="pole tekstowe 25"/>
            <p:cNvSpPr txBox="1"/>
            <p:nvPr/>
          </p:nvSpPr>
          <p:spPr>
            <a:xfrm>
              <a:off x="662942" y="2640960"/>
              <a:ext cx="340158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pl-PL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649729" y="4283985"/>
            <a:ext cx="4551378" cy="1443913"/>
            <a:chOff x="649729" y="4283985"/>
            <a:chExt cx="4551378" cy="1443913"/>
          </a:xfrm>
        </p:grpSpPr>
        <p:pic>
          <p:nvPicPr>
            <p:cNvPr id="14" name="Picture 2" descr="D:\_FM WORLD Mobile\Prezentacje\pr\01.jpg"/>
            <p:cNvPicPr>
              <a:picLocks noChangeAspect="1"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 flipH="1">
              <a:off x="649729" y="4283985"/>
              <a:ext cx="1443913" cy="1443913"/>
            </a:xfrm>
            <a:prstGeom prst="rect">
              <a:avLst/>
            </a:prstGeom>
            <a:noFill/>
          </p:spPr>
        </p:pic>
        <p:sp>
          <p:nvSpPr>
            <p:cNvPr id="15" name="Prostokąt 14"/>
            <p:cNvSpPr/>
            <p:nvPr/>
          </p:nvSpPr>
          <p:spPr>
            <a:xfrm>
              <a:off x="2106779" y="4286535"/>
              <a:ext cx="3057752" cy="461030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2139697" y="4345239"/>
              <a:ext cx="306141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b="1" dirty="0" smtClean="0">
                  <a:solidFill>
                    <a:schemeClr val="bg1"/>
                  </a:solidFill>
                </a:rPr>
                <a:t>Pomożemy Ci wypełnić formularz</a:t>
              </a:r>
              <a:endParaRPr lang="pl-PL" sz="16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Zamów przez telefon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>
              <a:spcBef>
                <a:spcPts val="0"/>
              </a:spcBef>
              <a:buClr>
                <a:srgbClr val="9E032B"/>
              </a:buClr>
              <a:buNone/>
            </a:pPr>
            <a:r>
              <a:rPr lang="pl-PL" b="1" dirty="0" smtClean="0"/>
              <a:t>Złóż zamówienie podczas </a:t>
            </a:r>
            <a:br>
              <a:rPr lang="pl-PL" b="1" dirty="0" smtClean="0"/>
            </a:br>
            <a:r>
              <a:rPr lang="pl-PL" b="1" dirty="0" smtClean="0"/>
              <a:t>rozmowy telefonicznej</a:t>
            </a:r>
            <a:r>
              <a:rPr lang="pl-PL" dirty="0" smtClean="0"/>
              <a:t>, </a:t>
            </a:r>
          </a:p>
          <a:p>
            <a:pPr marL="0" lvl="0">
              <a:spcBef>
                <a:spcPts val="0"/>
              </a:spcBef>
              <a:buClr>
                <a:srgbClr val="9E032B"/>
              </a:buClr>
              <a:buNone/>
            </a:pPr>
            <a:r>
              <a:rPr lang="pl-PL" dirty="0" smtClean="0"/>
              <a:t>w dogodnym miejscu i czasie</a:t>
            </a:r>
          </a:p>
          <a:p>
            <a:endParaRPr lang="pl-PL" dirty="0"/>
          </a:p>
        </p:txBody>
      </p:sp>
      <p:pic>
        <p:nvPicPr>
          <p:cNvPr id="9" name="Picture 2" descr="D:\_FM WORLD Mobile\Prezentacje\pr\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78307" y="3063472"/>
            <a:ext cx="2665978" cy="2665978"/>
          </a:xfrm>
          <a:prstGeom prst="rect">
            <a:avLst/>
          </a:prstGeom>
          <a:noFill/>
        </p:spPr>
      </p:pic>
      <p:sp>
        <p:nvSpPr>
          <p:cNvPr id="10" name="Tytuł 1"/>
          <p:cNvSpPr txBox="1">
            <a:spLocks/>
          </p:cNvSpPr>
          <p:nvPr/>
        </p:nvSpPr>
        <p:spPr>
          <a:xfrm>
            <a:off x="2536466" y="4796855"/>
            <a:ext cx="3229580" cy="1019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pl-PL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Zostaw Swój numer</a:t>
            </a:r>
          </a:p>
          <a:p>
            <a:pPr lvl="0" algn="r">
              <a:spcBef>
                <a:spcPct val="0"/>
              </a:spcBef>
              <a:defRPr/>
            </a:pPr>
            <a:r>
              <a:rPr lang="pl-PL" sz="1500" dirty="0" smtClean="0">
                <a:solidFill>
                  <a:prstClr val="black"/>
                </a:solidFill>
                <a:cs typeface="Times New Roman" pitchFamily="18" charset="0"/>
              </a:rPr>
              <a:t>Chętnie oddzwonimy</a:t>
            </a:r>
          </a:p>
        </p:txBody>
      </p:sp>
      <p:cxnSp>
        <p:nvCxnSpPr>
          <p:cNvPr id="11" name="Łącznik prosty 10"/>
          <p:cNvCxnSpPr/>
          <p:nvPr/>
        </p:nvCxnSpPr>
        <p:spPr>
          <a:xfrm flipH="1">
            <a:off x="2984602" y="5189599"/>
            <a:ext cx="268467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upa 13"/>
          <p:cNvGrpSpPr/>
          <p:nvPr/>
        </p:nvGrpSpPr>
        <p:grpSpPr>
          <a:xfrm>
            <a:off x="753466" y="3079557"/>
            <a:ext cx="4681728" cy="461030"/>
            <a:chOff x="753466" y="3079557"/>
            <a:chExt cx="4681728" cy="461030"/>
          </a:xfrm>
        </p:grpSpPr>
        <p:sp>
          <p:nvSpPr>
            <p:cNvPr id="12" name="Prostokąt 11"/>
            <p:cNvSpPr/>
            <p:nvPr/>
          </p:nvSpPr>
          <p:spPr>
            <a:xfrm>
              <a:off x="753466" y="3079557"/>
              <a:ext cx="4286707" cy="461030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786384" y="3116316"/>
              <a:ext cx="46488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b="1" dirty="0" smtClean="0">
                  <a:solidFill>
                    <a:schemeClr val="bg1"/>
                  </a:solidFill>
                </a:rPr>
                <a:t>Umowę do podpisania otrzymasz kurierem</a:t>
              </a:r>
              <a:endParaRPr lang="pl-PL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„Moje Konto” – On-line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b="1" dirty="0" smtClean="0"/>
              <a:t>Zarządzaj pakietami i usługami</a:t>
            </a:r>
            <a:endParaRPr lang="pl-PL" dirty="0" smtClean="0"/>
          </a:p>
          <a:p>
            <a:pPr lvl="0"/>
            <a:r>
              <a:rPr lang="pl-PL" dirty="0" smtClean="0"/>
              <a:t>Sprawdź billingi rozmów</a:t>
            </a:r>
          </a:p>
          <a:p>
            <a:pPr lvl="0"/>
            <a:r>
              <a:rPr lang="pl-PL" dirty="0" smtClean="0"/>
              <a:t>Opłać Swój rachunek</a:t>
            </a:r>
          </a:p>
          <a:p>
            <a:pPr lvl="0"/>
            <a:r>
              <a:rPr lang="pl-PL" dirty="0" smtClean="0"/>
              <a:t>Doładuj konto na kartę</a:t>
            </a:r>
          </a:p>
          <a:p>
            <a:pPr lvl="0"/>
            <a:r>
              <a:rPr lang="pl-PL" dirty="0" smtClean="0"/>
              <a:t>Sprawdź jak czytać fakturę</a:t>
            </a:r>
          </a:p>
          <a:p>
            <a:pPr lvl="0"/>
            <a:r>
              <a:rPr lang="pl-PL" dirty="0" smtClean="0"/>
              <a:t>Punkty naliczane są automatycznie</a:t>
            </a:r>
          </a:p>
          <a:p>
            <a:pPr lvl="0"/>
            <a:endParaRPr lang="pl-PL" dirty="0" smtClean="0"/>
          </a:p>
          <a:p>
            <a:endParaRPr lang="pl-PL" dirty="0"/>
          </a:p>
        </p:txBody>
      </p:sp>
      <p:pic>
        <p:nvPicPr>
          <p:cNvPr id="4" name="Picture 2" descr="D:\_FM WORLD Mobile\Prezentacje\pr\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78307" y="3063472"/>
            <a:ext cx="2665978" cy="2665978"/>
          </a:xfrm>
          <a:prstGeom prst="rect">
            <a:avLst/>
          </a:prstGeom>
          <a:noFill/>
        </p:spPr>
      </p:pic>
      <p:sp>
        <p:nvSpPr>
          <p:cNvPr id="6" name="Tytuł 1"/>
          <p:cNvSpPr txBox="1">
            <a:spLocks/>
          </p:cNvSpPr>
          <p:nvPr/>
        </p:nvSpPr>
        <p:spPr>
          <a:xfrm>
            <a:off x="2536466" y="4796855"/>
            <a:ext cx="3229580" cy="1019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Twoje konto abonenta</a:t>
            </a:r>
            <a:endParaRPr kumimoji="0" lang="pl-PL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r">
              <a:spcBef>
                <a:spcPct val="0"/>
              </a:spcBef>
              <a:defRPr/>
            </a:pPr>
            <a:r>
              <a:rPr lang="pl-PL" sz="1500" dirty="0" smtClean="0">
                <a:cs typeface="Times New Roman" pitchFamily="18" charset="0"/>
              </a:rPr>
              <a:t>Wszystko w jednym miejscu</a:t>
            </a:r>
            <a:endParaRPr kumimoji="0" lang="pl-PL" sz="15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Times New Roman" pitchFamily="18" charset="0"/>
            </a:endParaRPr>
          </a:p>
        </p:txBody>
      </p:sp>
      <p:grpSp>
        <p:nvGrpSpPr>
          <p:cNvPr id="11" name="Grupa 10"/>
          <p:cNvGrpSpPr/>
          <p:nvPr/>
        </p:nvGrpSpPr>
        <p:grpSpPr>
          <a:xfrm>
            <a:off x="753466" y="4505982"/>
            <a:ext cx="4725618" cy="461030"/>
            <a:chOff x="753466" y="4037822"/>
            <a:chExt cx="4725618" cy="461030"/>
          </a:xfrm>
        </p:grpSpPr>
        <p:sp>
          <p:nvSpPr>
            <p:cNvPr id="9" name="Prostokąt 8"/>
            <p:cNvSpPr/>
            <p:nvPr/>
          </p:nvSpPr>
          <p:spPr>
            <a:xfrm>
              <a:off x="753466" y="4037822"/>
              <a:ext cx="3159315" cy="461030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10" name="Prostokąt 9"/>
            <p:cNvSpPr/>
            <p:nvPr/>
          </p:nvSpPr>
          <p:spPr>
            <a:xfrm>
              <a:off x="830274" y="4074581"/>
              <a:ext cx="46488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b="1" dirty="0" smtClean="0">
                  <a:solidFill>
                    <a:schemeClr val="bg1"/>
                  </a:solidFill>
                </a:rPr>
                <a:t>Polecenia widoczne w panelu</a:t>
              </a:r>
              <a:endParaRPr lang="pl-PL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4" name="Łącznik prosty 13"/>
          <p:cNvCxnSpPr/>
          <p:nvPr/>
        </p:nvCxnSpPr>
        <p:spPr>
          <a:xfrm flipH="1">
            <a:off x="2594344" y="5189599"/>
            <a:ext cx="307493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„Moje Konto” – NUMER GŁÓWNY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b="1" dirty="0" smtClean="0"/>
              <a:t>Zarządzaj wieloma numerami</a:t>
            </a:r>
          </a:p>
          <a:p>
            <a:pPr lvl="0"/>
            <a:r>
              <a:rPr lang="pl-PL" dirty="0" smtClean="0"/>
              <a:t>Sprawdzaj bilingi połączeń</a:t>
            </a:r>
          </a:p>
          <a:p>
            <a:pPr lvl="0"/>
            <a:r>
              <a:rPr lang="pl-PL" dirty="0" smtClean="0"/>
              <a:t>Zezwalaj na podgląd faktur</a:t>
            </a:r>
          </a:p>
          <a:p>
            <a:pPr lvl="0"/>
            <a:r>
              <a:rPr lang="pl-PL" dirty="0" smtClean="0"/>
              <a:t>Włączaj lub wyłączaj usługi</a:t>
            </a:r>
          </a:p>
        </p:txBody>
      </p:sp>
      <p:pic>
        <p:nvPicPr>
          <p:cNvPr id="4" name="Picture 2" descr="D:\_FM WORLD Mobile\Prezentacje\pr\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78307" y="3063472"/>
            <a:ext cx="2665978" cy="2665978"/>
          </a:xfrm>
          <a:prstGeom prst="rect">
            <a:avLst/>
          </a:prstGeom>
          <a:noFill/>
        </p:spPr>
      </p:pic>
      <p:sp>
        <p:nvSpPr>
          <p:cNvPr id="6" name="Tytuł 1"/>
          <p:cNvSpPr txBox="1">
            <a:spLocks/>
          </p:cNvSpPr>
          <p:nvPr/>
        </p:nvSpPr>
        <p:spPr>
          <a:xfrm>
            <a:off x="2536466" y="4796855"/>
            <a:ext cx="3229580" cy="1019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Pełna kontrola</a:t>
            </a:r>
            <a:endParaRPr kumimoji="0" lang="pl-PL" sz="24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r">
              <a:spcBef>
                <a:spcPct val="0"/>
              </a:spcBef>
              <a:defRPr/>
            </a:pPr>
            <a:r>
              <a:rPr lang="pl-PL" sz="1500" dirty="0" smtClean="0">
                <a:cs typeface="Times New Roman" pitchFamily="18" charset="0"/>
              </a:rPr>
              <a:t>Nad wieloma numerami</a:t>
            </a:r>
            <a:endParaRPr kumimoji="0" lang="pl-PL" sz="15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Times New Roman" pitchFamily="18" charset="0"/>
            </a:endParaRPr>
          </a:p>
        </p:txBody>
      </p:sp>
      <p:cxnSp>
        <p:nvCxnSpPr>
          <p:cNvPr id="8" name="Łącznik prosty 7"/>
          <p:cNvCxnSpPr/>
          <p:nvPr/>
        </p:nvCxnSpPr>
        <p:spPr>
          <a:xfrm flipH="1">
            <a:off x="3767328" y="5189599"/>
            <a:ext cx="190195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upa 15"/>
          <p:cNvGrpSpPr/>
          <p:nvPr/>
        </p:nvGrpSpPr>
        <p:grpSpPr>
          <a:xfrm>
            <a:off x="753467" y="3723277"/>
            <a:ext cx="4725617" cy="461030"/>
            <a:chOff x="753467" y="3723277"/>
            <a:chExt cx="4725617" cy="461030"/>
          </a:xfrm>
        </p:grpSpPr>
        <p:sp>
          <p:nvSpPr>
            <p:cNvPr id="12" name="Prostokąt 11"/>
            <p:cNvSpPr/>
            <p:nvPr/>
          </p:nvSpPr>
          <p:spPr>
            <a:xfrm>
              <a:off x="753467" y="3723277"/>
              <a:ext cx="4001414" cy="461030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830274" y="3760036"/>
              <a:ext cx="464881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b="1" dirty="0" smtClean="0">
                  <a:solidFill>
                    <a:schemeClr val="bg1"/>
                  </a:solidFill>
                </a:rPr>
                <a:t>Prosty sposób na zarządzanie zespołem</a:t>
              </a:r>
              <a:endParaRPr lang="pl-PL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Gdy On-line nie wystarczy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>
              <a:spcBef>
                <a:spcPts val="600"/>
              </a:spcBef>
              <a:buClr>
                <a:srgbClr val="9E032B"/>
              </a:buClr>
              <a:buNone/>
            </a:pPr>
            <a:r>
              <a:rPr lang="pl-PL" dirty="0" smtClean="0"/>
              <a:t>Jeśli nie znajdziesz informacji </a:t>
            </a:r>
            <a:br>
              <a:rPr lang="pl-PL" dirty="0" smtClean="0"/>
            </a:br>
            <a:r>
              <a:rPr lang="pl-PL" dirty="0" smtClean="0"/>
              <a:t>na stronie i koncie abonenta</a:t>
            </a:r>
            <a:endParaRPr lang="pl-PL" sz="3600" dirty="0" smtClean="0"/>
          </a:p>
          <a:p>
            <a:pPr>
              <a:lnSpc>
                <a:spcPts val="4000"/>
              </a:lnSpc>
              <a:spcBef>
                <a:spcPts val="1800"/>
              </a:spcBef>
              <a:buClr>
                <a:srgbClr val="9E032B"/>
              </a:buClr>
              <a:buNone/>
            </a:pPr>
            <a:r>
              <a:rPr lang="pl-PL" sz="3600" b="1" i="1" dirty="0" smtClean="0"/>
              <a:t>Zadzwoń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8" name="Picture 2" descr="D:\_FM WORLD Mobile\Prezentacje\pr\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78307" y="3063472"/>
            <a:ext cx="2665978" cy="2665978"/>
          </a:xfrm>
          <a:prstGeom prst="rect">
            <a:avLst/>
          </a:prstGeom>
          <a:noFill/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-175565" y="4796855"/>
            <a:ext cx="5941611" cy="1019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algn="r">
              <a:spcBef>
                <a:spcPct val="0"/>
              </a:spcBef>
              <a:defRPr/>
            </a:pPr>
            <a:r>
              <a:rPr lang="pl-PL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Odpowiemy na pytania</a:t>
            </a:r>
          </a:p>
          <a:p>
            <a:pPr lvl="0" algn="r">
              <a:spcBef>
                <a:spcPct val="0"/>
              </a:spcBef>
              <a:defRPr/>
            </a:pPr>
            <a:r>
              <a:rPr lang="pl-PL" sz="1500" dirty="0" smtClean="0">
                <a:solidFill>
                  <a:prstClr val="black"/>
                </a:solidFill>
                <a:cs typeface="Times New Roman" pitchFamily="18" charset="0"/>
              </a:rPr>
              <a:t>Pomożemy z konfiguracją</a:t>
            </a:r>
          </a:p>
        </p:txBody>
      </p:sp>
      <p:cxnSp>
        <p:nvCxnSpPr>
          <p:cNvPr id="10" name="Łącznik prosty 9"/>
          <p:cNvCxnSpPr/>
          <p:nvPr/>
        </p:nvCxnSpPr>
        <p:spPr>
          <a:xfrm flipH="1">
            <a:off x="2984602" y="5189599"/>
            <a:ext cx="268467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 flipH="1">
            <a:off x="2594344" y="5189599"/>
            <a:ext cx="307493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a 14"/>
          <p:cNvGrpSpPr/>
          <p:nvPr/>
        </p:nvGrpSpPr>
        <p:grpSpPr>
          <a:xfrm>
            <a:off x="738837" y="3320928"/>
            <a:ext cx="3251955" cy="892639"/>
            <a:chOff x="738837" y="3320928"/>
            <a:chExt cx="3251955" cy="892639"/>
          </a:xfrm>
        </p:grpSpPr>
        <p:sp>
          <p:nvSpPr>
            <p:cNvPr id="13" name="Prostokąt 12"/>
            <p:cNvSpPr/>
            <p:nvPr/>
          </p:nvSpPr>
          <p:spPr>
            <a:xfrm>
              <a:off x="738837" y="3320928"/>
              <a:ext cx="3108958" cy="892639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14" name="Prostokąt 13"/>
            <p:cNvSpPr/>
            <p:nvPr/>
          </p:nvSpPr>
          <p:spPr>
            <a:xfrm>
              <a:off x="771755" y="3379633"/>
              <a:ext cx="321903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4400" b="1" dirty="0" smtClean="0">
                  <a:solidFill>
                    <a:schemeClr val="bg1"/>
                  </a:solidFill>
                </a:rPr>
                <a:t>727 900 </a:t>
              </a:r>
              <a:r>
                <a:rPr lang="pl-PL" sz="4400" b="1" dirty="0" err="1" smtClean="0">
                  <a:solidFill>
                    <a:schemeClr val="bg1"/>
                  </a:solidFill>
                </a:rPr>
                <a:t>900</a:t>
              </a:r>
              <a:endParaRPr lang="pl-PL" sz="44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zawartości 2"/>
          <p:cNvSpPr>
            <a:spLocks noGrp="1"/>
          </p:cNvSpPr>
          <p:nvPr>
            <p:ph idx="1"/>
          </p:nvPr>
        </p:nvSpPr>
        <p:spPr>
          <a:xfrm>
            <a:off x="659958" y="1749286"/>
            <a:ext cx="6852752" cy="4118777"/>
          </a:xfrm>
        </p:spPr>
        <p:txBody>
          <a:bodyPr/>
          <a:lstStyle/>
          <a:p>
            <a:r>
              <a:rPr lang="pl-PL" dirty="0" smtClean="0"/>
              <a:t>Rozmowy bez limitu</a:t>
            </a:r>
          </a:p>
          <a:p>
            <a:r>
              <a:rPr lang="pl-PL" dirty="0" smtClean="0"/>
              <a:t>Połączenia stacjonarne bez limitu</a:t>
            </a:r>
          </a:p>
          <a:p>
            <a:r>
              <a:rPr lang="pl-PL" dirty="0" smtClean="0"/>
              <a:t>Połączenia wideo bez limitu</a:t>
            </a:r>
          </a:p>
          <a:p>
            <a:r>
              <a:rPr lang="pl-PL" dirty="0" err="1" smtClean="0"/>
              <a:t>SMSy</a:t>
            </a:r>
            <a:r>
              <a:rPr lang="pl-PL" dirty="0" smtClean="0"/>
              <a:t> i </a:t>
            </a:r>
            <a:r>
              <a:rPr lang="pl-PL" dirty="0" err="1" smtClean="0"/>
              <a:t>MMSy</a:t>
            </a:r>
            <a:r>
              <a:rPr lang="pl-PL" dirty="0" smtClean="0"/>
              <a:t> bez limitu</a:t>
            </a:r>
          </a:p>
          <a:p>
            <a:r>
              <a:rPr lang="pl-PL" b="1" dirty="0" smtClean="0"/>
              <a:t>10 GB </a:t>
            </a:r>
            <a:r>
              <a:rPr lang="pl-PL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bezpiecznego Internetu</a:t>
            </a:r>
            <a:endParaRPr lang="pl-PL" sz="1400" dirty="0" smtClean="0">
              <a:solidFill>
                <a:schemeClr val="bg1"/>
              </a:solidFill>
            </a:endParaRPr>
          </a:p>
          <a:p>
            <a:endParaRPr lang="pl-PL" b="1" dirty="0" smtClean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Twój najlepszy ruch</a:t>
            </a:r>
            <a:endParaRPr lang="pl-PL" dirty="0"/>
          </a:p>
        </p:txBody>
      </p:sp>
      <p:pic>
        <p:nvPicPr>
          <p:cNvPr id="1026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791" y="403756"/>
            <a:ext cx="3539074" cy="614268"/>
          </a:xfrm>
          <a:prstGeom prst="rect">
            <a:avLst/>
          </a:prstGeom>
          <a:noFill/>
        </p:spPr>
      </p:pic>
      <p:pic>
        <p:nvPicPr>
          <p:cNvPr id="7" name="Picture 2" descr="D:\_FM WORLD Mobile\Prezentacje\pr\0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778307" y="3063997"/>
            <a:ext cx="2665978" cy="2665978"/>
          </a:xfrm>
          <a:prstGeom prst="rect">
            <a:avLst/>
          </a:prstGeom>
          <a:noFill/>
        </p:spPr>
      </p:pic>
      <p:grpSp>
        <p:nvGrpSpPr>
          <p:cNvPr id="34" name="Grupa 33"/>
          <p:cNvGrpSpPr/>
          <p:nvPr/>
        </p:nvGrpSpPr>
        <p:grpSpPr>
          <a:xfrm>
            <a:off x="1818167" y="4797380"/>
            <a:ext cx="3947879" cy="1019091"/>
            <a:chOff x="1818167" y="4797380"/>
            <a:chExt cx="3947879" cy="1019091"/>
          </a:xfrm>
        </p:grpSpPr>
        <p:sp>
          <p:nvSpPr>
            <p:cNvPr id="14" name="Tytuł 1"/>
            <p:cNvSpPr txBox="1">
              <a:spLocks/>
            </p:cNvSpPr>
            <p:nvPr/>
          </p:nvSpPr>
          <p:spPr>
            <a:xfrm>
              <a:off x="1818167" y="4797380"/>
              <a:ext cx="3947879" cy="101909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/>
            <a:p>
              <a:pPr lvl="0" algn="r">
                <a:spcBef>
                  <a:spcPct val="0"/>
                </a:spcBef>
                <a:defRPr/>
              </a:pPr>
              <a:r>
                <a:rPr lang="pl-PL" sz="2400" dirty="0" smtClean="0">
                  <a:latin typeface="Times New Roman" pitchFamily="18" charset="0"/>
                  <a:cs typeface="Times New Roman" pitchFamily="18" charset="0"/>
                </a:rPr>
                <a:t>Najlepsza Oferta na rynku</a:t>
              </a:r>
              <a:endParaRPr kumimoji="0" lang="pl-PL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endParaRPr>
            </a:p>
            <a:p>
              <a:pPr lvl="0" algn="r">
                <a:spcBef>
                  <a:spcPct val="0"/>
                </a:spcBef>
                <a:defRPr/>
              </a:pPr>
              <a:r>
                <a:rPr lang="pl-PL" sz="1500" dirty="0" smtClean="0">
                  <a:cs typeface="Times New Roman" pitchFamily="18" charset="0"/>
                </a:rPr>
                <a:t>w rankingu TELEPOLIS.PL STARS</a:t>
              </a:r>
            </a:p>
          </p:txBody>
        </p:sp>
        <p:cxnSp>
          <p:nvCxnSpPr>
            <p:cNvPr id="9" name="Łącznik prosty 8"/>
            <p:cNvCxnSpPr/>
            <p:nvPr/>
          </p:nvCxnSpPr>
          <p:spPr>
            <a:xfrm flipH="1">
              <a:off x="2594344" y="5189599"/>
              <a:ext cx="3074938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a 17"/>
          <p:cNvGrpSpPr/>
          <p:nvPr/>
        </p:nvGrpSpPr>
        <p:grpSpPr>
          <a:xfrm>
            <a:off x="738836" y="4016038"/>
            <a:ext cx="3942893" cy="585224"/>
            <a:chOff x="738836" y="4016038"/>
            <a:chExt cx="3942893" cy="585224"/>
          </a:xfrm>
        </p:grpSpPr>
        <p:sp>
          <p:nvSpPr>
            <p:cNvPr id="16" name="Prostokąt 15"/>
            <p:cNvSpPr/>
            <p:nvPr/>
          </p:nvSpPr>
          <p:spPr>
            <a:xfrm>
              <a:off x="738836" y="4016038"/>
              <a:ext cx="2765145" cy="585224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7" name="Prostokąt 16"/>
            <p:cNvSpPr/>
            <p:nvPr/>
          </p:nvSpPr>
          <p:spPr>
            <a:xfrm>
              <a:off x="815645" y="4042173"/>
              <a:ext cx="38660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2800" b="1" dirty="0" smtClean="0">
                  <a:solidFill>
                    <a:schemeClr val="bg1"/>
                  </a:solidFill>
                </a:rPr>
                <a:t>W cenie 29,90 zł</a:t>
              </a:r>
              <a:endParaRPr lang="pl-PL" sz="28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Abonament telefoniczny</a:t>
            </a:r>
            <a:br>
              <a:rPr lang="pl-PL" dirty="0" smtClean="0"/>
            </a:br>
            <a:r>
              <a:rPr lang="pl-PL" dirty="0" smtClean="0"/>
              <a:t>bez telefonu</a:t>
            </a:r>
            <a:endParaRPr lang="pl-PL" dirty="0"/>
          </a:p>
        </p:txBody>
      </p:sp>
      <p:pic>
        <p:nvPicPr>
          <p:cNvPr id="1026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791" y="403756"/>
            <a:ext cx="3539074" cy="614268"/>
          </a:xfrm>
          <a:prstGeom prst="rect">
            <a:avLst/>
          </a:prstGeom>
          <a:noFill/>
        </p:spPr>
      </p:pic>
      <p:sp>
        <p:nvSpPr>
          <p:cNvPr id="7" name="Tytuł 1"/>
          <p:cNvSpPr txBox="1">
            <a:spLocks/>
          </p:cNvSpPr>
          <p:nvPr/>
        </p:nvSpPr>
        <p:spPr>
          <a:xfrm>
            <a:off x="564817" y="5078571"/>
            <a:ext cx="9791295" cy="1019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pl-PL" sz="1200" b="1" dirty="0" smtClean="0">
                <a:solidFill>
                  <a:srgbClr val="9E032B"/>
                </a:solidFill>
              </a:rPr>
              <a:t>*      Internet „Bez limitu” gwarantowany przy zużyciu w telefonie</a:t>
            </a:r>
          </a:p>
          <a:p>
            <a:pPr>
              <a:spcBef>
                <a:spcPct val="0"/>
              </a:spcBef>
              <a:defRPr/>
            </a:pPr>
            <a:r>
              <a:rPr lang="pl-PL" sz="1200" b="1" dirty="0" smtClean="0">
                <a:solidFill>
                  <a:srgbClr val="9E032B"/>
                </a:solidFill>
              </a:rPr>
              <a:t>**    Możliwość aktywowania pakietu nielimitowanych wiadomości SMS i MMS za 10 zł miesięcznie.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612000" y="1629240"/>
          <a:ext cx="7862151" cy="3888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9843"/>
                <a:gridCol w="1505577"/>
                <a:gridCol w="1505577"/>
                <a:gridCol w="1505577"/>
                <a:gridCol w="1505577"/>
              </a:tblGrid>
              <a:tr h="4443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Opłata miesięczna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z e-fakturą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19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90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29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90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49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90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90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4443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Opłata miesięczna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z e-fakturą dla Firm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292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18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31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57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73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09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Internet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5 GB </a:t>
                      </a:r>
                      <a:endParaRPr lang="pl-PL" sz="2000" b="1" dirty="0">
                        <a:solidFill>
                          <a:srgbClr val="9E032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pl-PL" sz="2000" b="1" baseline="0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GB </a:t>
                      </a:r>
                      <a:endParaRPr lang="pl-PL" sz="2000" b="1" dirty="0">
                        <a:solidFill>
                          <a:srgbClr val="9E032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  <a:r>
                        <a:rPr lang="pl-PL" sz="2000" b="1" baseline="0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GB </a:t>
                      </a:r>
                      <a:endParaRPr lang="pl-PL" sz="2000" b="1" dirty="0">
                        <a:solidFill>
                          <a:srgbClr val="9E032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1" dirty="0" smtClean="0">
                          <a:solidFill>
                            <a:srgbClr val="9D032A"/>
                          </a:solidFill>
                          <a:latin typeface="+mn-lt"/>
                          <a:ea typeface="Calibri"/>
                          <a:cs typeface="Times New Roman"/>
                        </a:rPr>
                        <a:t>Bez limitu *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Połączenia do krajowych 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sieci komórkowych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Bez limitu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Bez limitu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Połączenia na krajowe numery stacjonarne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pl-PL" dirty="0">
                        <a:solidFill>
                          <a:schemeClr val="accent4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pl-PL" dirty="0">
                        <a:solidFill>
                          <a:schemeClr val="accent4"/>
                        </a:solidFill>
                      </a:endParaRPr>
                    </a:p>
                  </a:txBody>
                  <a:tcPr marL="68580" marR="68580" marT="0" marB="0" anchor="ctr"/>
                </a:tc>
                <a:tc hMerge="1" vMerge="1">
                  <a:txBody>
                    <a:bodyPr/>
                    <a:lstStyle/>
                    <a:p>
                      <a:endParaRPr lang="pl-PL" dirty="0">
                        <a:solidFill>
                          <a:schemeClr val="accent4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Wiadomości </a:t>
                      </a: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SMS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0</a:t>
                      </a:r>
                      <a:r>
                        <a:rPr lang="pl-PL" sz="1600" b="1" baseline="30000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19</a:t>
                      </a:r>
                      <a:r>
                        <a:rPr lang="pl-PL" sz="1600" b="1" baseline="0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 zł **</a:t>
                      </a: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49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Wiadomości MMS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374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Opłata dodatkowe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kern="1200" baseline="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+ 1</a:t>
                      </a:r>
                      <a:r>
                        <a:rPr lang="pl-PL" sz="1000" b="1" kern="1200" baseline="3000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pl-PL" sz="1000" b="1" kern="1200" baseline="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 zł za aktywacje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Czas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trwania umowy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12 </a:t>
                      </a:r>
                      <a:r>
                        <a:rPr lang="pl-PL" sz="1600" b="1" dirty="0" err="1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m-cy</a:t>
                      </a: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24 m-ce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Punkty dla </a:t>
                      </a:r>
                      <a:br>
                        <a:rPr lang="pl-PL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pl-PL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Partnerów Biznesowych</a:t>
                      </a:r>
                      <a:endParaRPr lang="pl-PL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6,47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9,72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16,23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29,24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Abonament telefoniczny</a:t>
            </a:r>
            <a:br>
              <a:rPr lang="pl-PL" dirty="0" smtClean="0"/>
            </a:br>
            <a:r>
              <a:rPr lang="pl-PL" dirty="0" smtClean="0"/>
              <a:t>z telefonem</a:t>
            </a:r>
            <a:endParaRPr lang="pl-PL" dirty="0"/>
          </a:p>
        </p:txBody>
      </p:sp>
      <p:pic>
        <p:nvPicPr>
          <p:cNvPr id="1026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72706" y="403756"/>
            <a:ext cx="2672604" cy="614268"/>
          </a:xfrm>
          <a:prstGeom prst="rect">
            <a:avLst/>
          </a:prstGeom>
          <a:noFill/>
        </p:spPr>
      </p:pic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612000" y="1629240"/>
          <a:ext cx="7940680" cy="3888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8680"/>
                <a:gridCol w="1062000"/>
                <a:gridCol w="1062000"/>
                <a:gridCol w="1062000"/>
                <a:gridCol w="1062000"/>
                <a:gridCol w="1062000"/>
                <a:gridCol w="1062000"/>
              </a:tblGrid>
              <a:tr h="4443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Opłata miesięczna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z e-fakturą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49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00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59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00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79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00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00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139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00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169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00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4443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Opłata miesięczna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z e-fakturą dla Firm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292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39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84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47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97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64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23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80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49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spc="-50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113</a:t>
                      </a:r>
                      <a:r>
                        <a:rPr lang="pl-PL" sz="2000" b="1" spc="-50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01 +VAT</a:t>
                      </a:r>
                      <a:endParaRPr lang="pl-PL" sz="2000" b="1" spc="-50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spc="-50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137</a:t>
                      </a:r>
                      <a:r>
                        <a:rPr lang="pl-PL" sz="2000" b="1" spc="-50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40 +VAT</a:t>
                      </a:r>
                      <a:endParaRPr lang="pl-PL" sz="2000" b="1" spc="-50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Internet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5 GB </a:t>
                      </a:r>
                      <a:endParaRPr lang="pl-PL" sz="2000" b="1" dirty="0">
                        <a:solidFill>
                          <a:srgbClr val="9E032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pl-PL" sz="2000" b="1" baseline="0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GB </a:t>
                      </a:r>
                      <a:endParaRPr lang="pl-PL" sz="2000" b="1" dirty="0">
                        <a:solidFill>
                          <a:srgbClr val="9E032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20</a:t>
                      </a:r>
                      <a:r>
                        <a:rPr lang="pl-PL" sz="2000" b="1" baseline="0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GB </a:t>
                      </a:r>
                      <a:endParaRPr lang="pl-PL" sz="2000" b="1" dirty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Połączenia do krajowych 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sieci komórkowych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Bez limitu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4"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4"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Połączenia na krajowe numery stacjonarne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6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pl-PL" dirty="0">
                        <a:solidFill>
                          <a:schemeClr val="accent4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 vMerge="1">
                  <a:txBody>
                    <a:bodyPr/>
                    <a:lstStyle/>
                    <a:p>
                      <a:endParaRPr lang="pl-PL" dirty="0">
                        <a:solidFill>
                          <a:schemeClr val="accent4"/>
                        </a:solidFill>
                      </a:endParaRPr>
                    </a:p>
                  </a:txBody>
                  <a:tcPr marL="68580" marR="68580" marT="0" marB="0" anchor="ctr"/>
                </a:tc>
                <a:tc hMerge="1" vMerge="1">
                  <a:txBody>
                    <a:bodyPr/>
                    <a:lstStyle/>
                    <a:p>
                      <a:endParaRPr lang="pl-PL" dirty="0">
                        <a:solidFill>
                          <a:schemeClr val="accent4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Wiadomości </a:t>
                      </a: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SMS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6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49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Wiadomości MMS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6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374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Opłata dodatkowe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kern="1200" baseline="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+ 1</a:t>
                      </a:r>
                      <a:r>
                        <a:rPr lang="pl-PL" sz="1000" b="1" kern="1200" baseline="3000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pl-PL" sz="1000" b="1" kern="1200" baseline="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 zł za aktywacje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1" kern="1200" baseline="0" dirty="0" smtClean="0">
                        <a:solidFill>
                          <a:srgbClr val="9E032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000" b="1" kern="1200" baseline="0" dirty="0" smtClean="0">
                        <a:solidFill>
                          <a:srgbClr val="9E032B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Czas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trwania umowy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24 m-ce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Punkty dla </a:t>
                      </a:r>
                      <a:br>
                        <a:rPr lang="pl-PL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pl-PL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Partnerów Biznesowych</a:t>
                      </a:r>
                      <a:endParaRPr lang="pl-PL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15,93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19,19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25,69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32,20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45,20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54,96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Abonament internetowy </a:t>
            </a:r>
            <a:br>
              <a:rPr lang="pl-PL" dirty="0" smtClean="0"/>
            </a:br>
            <a:r>
              <a:rPr lang="pl-PL" dirty="0" smtClean="0"/>
              <a:t>bez urządzenia</a:t>
            </a:r>
            <a:endParaRPr lang="pl-PL" dirty="0"/>
          </a:p>
        </p:txBody>
      </p:sp>
      <p:pic>
        <p:nvPicPr>
          <p:cNvPr id="1026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72706" y="416232"/>
            <a:ext cx="2672604" cy="589315"/>
          </a:xfrm>
          <a:prstGeom prst="rect">
            <a:avLst/>
          </a:prstGeom>
          <a:noFill/>
        </p:spPr>
      </p:pic>
      <p:sp>
        <p:nvSpPr>
          <p:cNvPr id="9" name="Tytuł 1"/>
          <p:cNvSpPr txBox="1">
            <a:spLocks/>
          </p:cNvSpPr>
          <p:nvPr/>
        </p:nvSpPr>
        <p:spPr>
          <a:xfrm>
            <a:off x="564817" y="5078571"/>
            <a:ext cx="9791295" cy="1019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pl-PL" sz="1200" b="1" dirty="0" smtClean="0">
                <a:solidFill>
                  <a:srgbClr val="9E032B"/>
                </a:solidFill>
              </a:rPr>
              <a:t>*   Po wykorzystaniu Pakietu 100 GB, Internet „Bez limitu” w zasięgu LTE i 32 </a:t>
            </a:r>
            <a:r>
              <a:rPr lang="pl-PL" sz="1200" b="1" dirty="0" err="1" smtClean="0">
                <a:solidFill>
                  <a:srgbClr val="9E032B"/>
                </a:solidFill>
              </a:rPr>
              <a:t>kB</a:t>
            </a:r>
            <a:r>
              <a:rPr lang="pl-PL" sz="1200" b="1" dirty="0" smtClean="0">
                <a:solidFill>
                  <a:srgbClr val="9E032B"/>
                </a:solidFill>
              </a:rPr>
              <a:t>/s poza zasięgiem LTE.</a:t>
            </a:r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612000" y="1629240"/>
          <a:ext cx="7862151" cy="3019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9843"/>
                <a:gridCol w="1505577"/>
                <a:gridCol w="1505577"/>
                <a:gridCol w="1505577"/>
                <a:gridCol w="1505577"/>
              </a:tblGrid>
              <a:tr h="4443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Opłata miesięczna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z e-fakturą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19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99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29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99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49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99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89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99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4443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Opłata miesięczna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z e-fakturą dla Firm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292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25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38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40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64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73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16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</a:tr>
              <a:tr h="10062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Internet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5 GB </a:t>
                      </a:r>
                      <a:endParaRPr lang="pl-PL" sz="2000" b="1" dirty="0">
                        <a:solidFill>
                          <a:srgbClr val="9E032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30</a:t>
                      </a:r>
                      <a:r>
                        <a:rPr lang="pl-PL" sz="2000" b="1" baseline="0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GB </a:t>
                      </a:r>
                      <a:endParaRPr lang="pl-PL" sz="2000" b="1" dirty="0">
                        <a:solidFill>
                          <a:srgbClr val="9E032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pl-PL" sz="2000" b="1" baseline="0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GB </a:t>
                      </a:r>
                      <a:endParaRPr lang="pl-PL" sz="2000" b="1" dirty="0">
                        <a:solidFill>
                          <a:srgbClr val="9E032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1" dirty="0" smtClean="0">
                          <a:solidFill>
                            <a:srgbClr val="9D032A"/>
                          </a:solidFill>
                          <a:latin typeface="+mn-lt"/>
                          <a:ea typeface="Calibri"/>
                          <a:cs typeface="Times New Roman"/>
                        </a:rPr>
                        <a:t>100 GB</a:t>
                      </a:r>
                      <a:br>
                        <a:rPr lang="pl-PL" sz="2000" b="1" dirty="0" smtClean="0">
                          <a:solidFill>
                            <a:srgbClr val="9D032A"/>
                          </a:solidFill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pl-PL" sz="1400" b="1" dirty="0" smtClean="0">
                          <a:solidFill>
                            <a:srgbClr val="9D032A"/>
                          </a:solidFill>
                          <a:latin typeface="+mn-lt"/>
                          <a:ea typeface="Calibri"/>
                          <a:cs typeface="Times New Roman"/>
                        </a:rPr>
                        <a:t>+ LTE</a:t>
                      </a:r>
                      <a:r>
                        <a:rPr lang="pl-PL" sz="1400" b="1" baseline="0" dirty="0" smtClean="0">
                          <a:solidFill>
                            <a:srgbClr val="9D032A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1400" b="1" dirty="0" smtClean="0">
                          <a:solidFill>
                            <a:srgbClr val="9D032A"/>
                          </a:solidFill>
                          <a:latin typeface="+mn-lt"/>
                          <a:ea typeface="Calibri"/>
                          <a:cs typeface="Times New Roman"/>
                        </a:rPr>
                        <a:t>Bez limitu *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Opłata dodatkowe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kern="1200" baseline="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+ 19</a:t>
                      </a:r>
                      <a:r>
                        <a:rPr lang="pl-PL" sz="1000" b="1" kern="1200" baseline="3000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pl-PL" sz="1000" b="1" kern="1200" baseline="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 zł za aktywacje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Czas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trwania umowy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12 </a:t>
                      </a:r>
                      <a:r>
                        <a:rPr lang="pl-PL" sz="1600" b="1" dirty="0" err="1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m-cy</a:t>
                      </a: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Punkty dla </a:t>
                      </a:r>
                      <a:br>
                        <a:rPr lang="pl-PL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pl-PL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Partnerów Biznesowych</a:t>
                      </a:r>
                      <a:endParaRPr lang="pl-PL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6,50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9,75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16,26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29,26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Abonament internetowy </a:t>
            </a:r>
            <a:br>
              <a:rPr lang="pl-PL" dirty="0" smtClean="0"/>
            </a:br>
            <a:r>
              <a:rPr lang="pl-PL" dirty="0" smtClean="0"/>
              <a:t>z urządzeniem</a:t>
            </a:r>
            <a:endParaRPr lang="pl-PL" dirty="0"/>
          </a:p>
        </p:txBody>
      </p:sp>
      <p:pic>
        <p:nvPicPr>
          <p:cNvPr id="1026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76688" y="416232"/>
            <a:ext cx="1845489" cy="589315"/>
          </a:xfrm>
          <a:prstGeom prst="rect">
            <a:avLst/>
          </a:prstGeom>
          <a:noFill/>
        </p:spPr>
      </p:pic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612000" y="1629240"/>
          <a:ext cx="7887843" cy="3019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9843"/>
                <a:gridCol w="2016000"/>
                <a:gridCol w="2016000"/>
                <a:gridCol w="2016000"/>
              </a:tblGrid>
              <a:tr h="4443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Opłata miesięczna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z e-fakturą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39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99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59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99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99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4443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Opłata miesięczna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z e-fakturą dla Firm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5292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32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51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48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77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81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29 +VAT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</a:tr>
              <a:tr h="100623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Internet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30 GB </a:t>
                      </a:r>
                      <a:endParaRPr lang="pl-PL" sz="2000" b="1" dirty="0">
                        <a:solidFill>
                          <a:srgbClr val="9E032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r>
                        <a:rPr lang="pl-PL" sz="2000" b="1" baseline="0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GB </a:t>
                      </a:r>
                      <a:endParaRPr lang="pl-PL" sz="2000" b="1" dirty="0">
                        <a:solidFill>
                          <a:srgbClr val="9E032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b="1" dirty="0" smtClean="0">
                          <a:solidFill>
                            <a:srgbClr val="9D032A"/>
                          </a:solidFill>
                          <a:latin typeface="+mn-lt"/>
                          <a:ea typeface="Calibri"/>
                          <a:cs typeface="Times New Roman"/>
                        </a:rPr>
                        <a:t>100 GB</a:t>
                      </a:r>
                      <a:br>
                        <a:rPr lang="pl-PL" sz="2000" b="1" dirty="0" smtClean="0">
                          <a:solidFill>
                            <a:srgbClr val="9D032A"/>
                          </a:solidFill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pl-PL" sz="1400" b="1" dirty="0" smtClean="0">
                          <a:solidFill>
                            <a:srgbClr val="9D032A"/>
                          </a:solidFill>
                          <a:latin typeface="+mn-lt"/>
                          <a:ea typeface="Calibri"/>
                          <a:cs typeface="Times New Roman"/>
                        </a:rPr>
                        <a:t>+ LTE</a:t>
                      </a:r>
                      <a:r>
                        <a:rPr lang="pl-PL" sz="1400" b="1" baseline="0" dirty="0" smtClean="0">
                          <a:solidFill>
                            <a:srgbClr val="9D032A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1400" b="1" dirty="0" smtClean="0">
                          <a:solidFill>
                            <a:srgbClr val="9D032A"/>
                          </a:solidFill>
                          <a:latin typeface="+mn-lt"/>
                          <a:ea typeface="Calibri"/>
                          <a:cs typeface="Times New Roman"/>
                        </a:rPr>
                        <a:t>Bez limitu *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Opłata dodatkowe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kern="1200" baseline="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+ 19</a:t>
                      </a:r>
                      <a:r>
                        <a:rPr lang="pl-PL" sz="1000" b="1" kern="1200" baseline="3000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pl-PL" sz="1000" b="1" kern="1200" baseline="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 zł za aktywacje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Czas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trwania umowy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24 m-ce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6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Punkty dla </a:t>
                      </a:r>
                      <a:br>
                        <a:rPr lang="pl-PL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pl-PL" sz="11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Partnerów Biznesowych</a:t>
                      </a:r>
                      <a:endParaRPr lang="pl-PL" sz="11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BDD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13,00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19,51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 smtClean="0">
                          <a:solidFill>
                            <a:schemeClr val="bg1"/>
                          </a:solidFill>
                        </a:rPr>
                        <a:t>32,52 pkt.</a:t>
                      </a:r>
                      <a:endParaRPr lang="pl-PL" sz="16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9" name="Tytuł 1"/>
          <p:cNvSpPr txBox="1">
            <a:spLocks/>
          </p:cNvSpPr>
          <p:nvPr/>
        </p:nvSpPr>
        <p:spPr>
          <a:xfrm>
            <a:off x="564817" y="5078571"/>
            <a:ext cx="9791295" cy="1019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pl-PL" sz="1200" b="1" dirty="0" smtClean="0">
                <a:solidFill>
                  <a:srgbClr val="9E032B"/>
                </a:solidFill>
              </a:rPr>
              <a:t>*   Po wykorzystaniu Pakietu 100 GB, Internet „Bez limitu” w zasięgu LTE i 32 </a:t>
            </a:r>
            <a:r>
              <a:rPr lang="pl-PL" sz="1200" b="1" dirty="0" err="1" smtClean="0">
                <a:solidFill>
                  <a:srgbClr val="9E032B"/>
                </a:solidFill>
              </a:rPr>
              <a:t>kB</a:t>
            </a:r>
            <a:r>
              <a:rPr lang="pl-PL" sz="1200" b="1" dirty="0" smtClean="0">
                <a:solidFill>
                  <a:srgbClr val="9E032B"/>
                </a:solidFill>
              </a:rPr>
              <a:t>/s poza zasięgiem LTE.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Jednorazowe doładowania </a:t>
            </a:r>
            <a:r>
              <a:rPr lang="pl-PL" dirty="0" err="1" smtClean="0"/>
              <a:t>PowerGiga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b="1" dirty="0" smtClean="0"/>
              <a:t>+ PG 1,5 GB </a:t>
            </a:r>
            <a:r>
              <a:rPr lang="pl-PL" dirty="0" smtClean="0"/>
              <a:t>za 10 zł</a:t>
            </a:r>
          </a:p>
          <a:p>
            <a:pPr>
              <a:buNone/>
            </a:pPr>
            <a:r>
              <a:rPr lang="pl-PL" b="1" dirty="0" smtClean="0"/>
              <a:t>+ PG 4 GB </a:t>
            </a:r>
            <a:r>
              <a:rPr lang="pl-PL" dirty="0" smtClean="0"/>
              <a:t>za 20 zł</a:t>
            </a:r>
          </a:p>
          <a:p>
            <a:pPr>
              <a:buNone/>
            </a:pPr>
            <a:endParaRPr lang="pl-PL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612000" y="3736021"/>
          <a:ext cx="8028000" cy="195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/>
                <a:gridCol w="1692000"/>
                <a:gridCol w="1692000"/>
                <a:gridCol w="1692000"/>
                <a:gridCol w="1692000"/>
              </a:tblGrid>
              <a:tr h="5486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5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FM Mobile</a:t>
                      </a:r>
                      <a:endParaRPr lang="pl-PL" sz="15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5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Oferta</a:t>
                      </a:r>
                      <a:r>
                        <a:rPr lang="pl-PL" sz="15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 konkurencji</a:t>
                      </a:r>
                      <a:endParaRPr lang="pl-PL" sz="15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D61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5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Oferta</a:t>
                      </a:r>
                      <a:r>
                        <a:rPr lang="pl-PL" sz="15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 konkurencji</a:t>
                      </a:r>
                      <a:endParaRPr lang="pl-PL" sz="15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5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Oferta</a:t>
                      </a:r>
                      <a:r>
                        <a:rPr lang="pl-PL" sz="1500" b="1" baseline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 konkurencji</a:t>
                      </a:r>
                      <a:endParaRPr lang="pl-PL" sz="1500" b="1" dirty="0" smtClean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5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Oferta</a:t>
                      </a:r>
                      <a:r>
                        <a:rPr lang="pl-PL" sz="1500" b="1" baseline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 konkurencji</a:t>
                      </a:r>
                      <a:endParaRPr lang="pl-PL" sz="1500" b="1" dirty="0" smtClean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rgbClr val="B52929"/>
                          </a:solidFill>
                          <a:latin typeface="Calibri"/>
                          <a:ea typeface="Calibri"/>
                          <a:cs typeface="Times New Roman"/>
                        </a:rPr>
                        <a:t>1,5 GB / </a:t>
                      </a:r>
                      <a:r>
                        <a:rPr lang="pl-PL" sz="1600" b="0" dirty="0" smtClean="0">
                          <a:solidFill>
                            <a:srgbClr val="B52929"/>
                          </a:solidFill>
                          <a:latin typeface="Calibri"/>
                          <a:ea typeface="Calibri"/>
                          <a:cs typeface="Times New Roman"/>
                        </a:rPr>
                        <a:t>10 zł</a:t>
                      </a:r>
                      <a:endParaRPr lang="pl-PL" sz="1600" b="0" dirty="0">
                        <a:solidFill>
                          <a:srgbClr val="B529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rgbClr val="DD61E0"/>
                          </a:solidFill>
                          <a:latin typeface="Calibri"/>
                          <a:ea typeface="Calibri"/>
                          <a:cs typeface="Times New Roman"/>
                        </a:rPr>
                        <a:t>2 GB / 49,40 zł</a:t>
                      </a:r>
                      <a:endParaRPr lang="pl-PL" sz="1600" b="1" dirty="0">
                        <a:solidFill>
                          <a:srgbClr val="DD61E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chemeClr val="accent4"/>
                          </a:solidFill>
                          <a:latin typeface="Calibri"/>
                          <a:ea typeface="Calibri"/>
                          <a:cs typeface="Times New Roman"/>
                        </a:rPr>
                        <a:t>100 MB / 5 zł</a:t>
                      </a:r>
                      <a:endParaRPr lang="pl-PL" sz="1600" b="1" dirty="0">
                        <a:solidFill>
                          <a:schemeClr val="accent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chemeClr val="accent6"/>
                          </a:solidFill>
                          <a:latin typeface="Calibri"/>
                          <a:ea typeface="Calibri"/>
                          <a:cs typeface="Times New Roman"/>
                        </a:rPr>
                        <a:t>2 GB / </a:t>
                      </a:r>
                      <a:r>
                        <a:rPr lang="pl-PL" sz="1600" b="0" dirty="0" smtClean="0">
                          <a:solidFill>
                            <a:schemeClr val="accent6"/>
                          </a:solidFill>
                          <a:latin typeface="Calibri"/>
                          <a:ea typeface="Calibri"/>
                          <a:cs typeface="Times New Roman"/>
                        </a:rPr>
                        <a:t>30 zł</a:t>
                      </a:r>
                      <a:endParaRPr lang="pl-PL" sz="1600" b="0" dirty="0">
                        <a:solidFill>
                          <a:schemeClr val="accent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 GB / </a:t>
                      </a:r>
                      <a:r>
                        <a:rPr lang="pl-PL" sz="16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15 zł</a:t>
                      </a:r>
                      <a:endParaRPr lang="pl-PL" sz="1600" b="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rgbClr val="B52929"/>
                          </a:solidFill>
                          <a:latin typeface="Calibri"/>
                          <a:ea typeface="Calibri"/>
                          <a:cs typeface="Times New Roman"/>
                        </a:rPr>
                        <a:t>4 GB / </a:t>
                      </a:r>
                      <a:r>
                        <a:rPr lang="pl-PL" sz="1600" b="0" dirty="0" smtClean="0">
                          <a:solidFill>
                            <a:srgbClr val="B52929"/>
                          </a:solidFill>
                          <a:latin typeface="Calibri"/>
                          <a:ea typeface="Calibri"/>
                          <a:cs typeface="Times New Roman"/>
                        </a:rPr>
                        <a:t>20 zł</a:t>
                      </a:r>
                      <a:endParaRPr lang="pl-PL" sz="1600" b="0" dirty="0">
                        <a:solidFill>
                          <a:srgbClr val="B52929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dirty="0" smtClean="0">
                          <a:solidFill>
                            <a:srgbClr val="DD61E0"/>
                          </a:solidFill>
                          <a:latin typeface="+mn-lt"/>
                          <a:ea typeface="Calibri"/>
                          <a:cs typeface="Times New Roman"/>
                        </a:rPr>
                        <a:t>MAX</a:t>
                      </a:r>
                      <a:r>
                        <a:rPr lang="pl-PL" sz="1600" b="1" dirty="0" smtClean="0">
                          <a:solidFill>
                            <a:srgbClr val="DD61E0"/>
                          </a:solidFill>
                          <a:latin typeface="+mn-lt"/>
                          <a:ea typeface="Calibri"/>
                          <a:cs typeface="Times New Roman"/>
                        </a:rPr>
                        <a:t> 5 GB</a:t>
                      </a:r>
                      <a:r>
                        <a:rPr lang="pl-PL" sz="1600" b="1" baseline="0" dirty="0" smtClean="0">
                          <a:solidFill>
                            <a:srgbClr val="DD61E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1600" b="1" dirty="0" smtClean="0">
                          <a:solidFill>
                            <a:srgbClr val="DD61E0"/>
                          </a:solidFill>
                          <a:latin typeface="+mn-lt"/>
                          <a:ea typeface="Calibri"/>
                          <a:cs typeface="Times New Roman"/>
                        </a:rPr>
                        <a:t>/ 69,57 zł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dirty="0" smtClean="0">
                          <a:solidFill>
                            <a:schemeClr val="accent4"/>
                          </a:solidFill>
                          <a:latin typeface="+mn-lt"/>
                          <a:ea typeface="Calibri"/>
                          <a:cs typeface="Times New Roman"/>
                        </a:rPr>
                        <a:t>MAX</a:t>
                      </a:r>
                      <a:r>
                        <a:rPr lang="pl-PL" sz="1600" b="1" dirty="0" smtClean="0">
                          <a:solidFill>
                            <a:schemeClr val="accent4"/>
                          </a:solidFill>
                          <a:latin typeface="+mn-lt"/>
                          <a:ea typeface="Calibri"/>
                          <a:cs typeface="Times New Roman"/>
                        </a:rPr>
                        <a:t> 300 MB / 9 zł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dirty="0" smtClean="0">
                          <a:solidFill>
                            <a:schemeClr val="accent6"/>
                          </a:solidFill>
                          <a:latin typeface="+mn-lt"/>
                          <a:ea typeface="Calibri"/>
                          <a:cs typeface="Times New Roman"/>
                        </a:rPr>
                        <a:t>MAX</a:t>
                      </a:r>
                      <a:r>
                        <a:rPr lang="pl-PL" sz="1600" b="1" dirty="0" smtClean="0">
                          <a:solidFill>
                            <a:schemeClr val="accent6"/>
                          </a:solidFill>
                          <a:latin typeface="+mn-lt"/>
                          <a:ea typeface="Calibri"/>
                          <a:cs typeface="Times New Roman"/>
                        </a:rPr>
                        <a:t> 5 GB / </a:t>
                      </a:r>
                      <a:r>
                        <a:rPr lang="pl-PL" sz="1600" b="0" dirty="0" smtClean="0">
                          <a:solidFill>
                            <a:schemeClr val="accent6"/>
                          </a:solidFill>
                          <a:latin typeface="+mn-lt"/>
                          <a:ea typeface="Calibri"/>
                          <a:cs typeface="Times New Roman"/>
                        </a:rPr>
                        <a:t>60 zł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MAX</a:t>
                      </a:r>
                      <a:r>
                        <a:rPr lang="pl-PL" sz="1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 3 GB / </a:t>
                      </a:r>
                      <a:r>
                        <a:rPr lang="pl-PL" sz="1600" b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25 zł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8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B52929"/>
                          </a:solidFill>
                          <a:latin typeface="+mn-lt"/>
                          <a:ea typeface="Calibri"/>
                          <a:cs typeface="Times New Roman"/>
                        </a:rPr>
                        <a:t>10 GB / </a:t>
                      </a:r>
                      <a:r>
                        <a:rPr lang="pl-PL" sz="1600" b="0" dirty="0" smtClean="0">
                          <a:solidFill>
                            <a:srgbClr val="B52929"/>
                          </a:solidFill>
                          <a:latin typeface="+mn-lt"/>
                          <a:ea typeface="Calibri"/>
                          <a:cs typeface="Times New Roman"/>
                        </a:rPr>
                        <a:t>30 zł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DD61E0"/>
                          </a:solidFill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chemeClr val="accent4"/>
                          </a:solidFill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chemeClr val="accent6"/>
                          </a:solidFill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6" name="Grupa 5"/>
          <p:cNvGrpSpPr/>
          <p:nvPr/>
        </p:nvGrpSpPr>
        <p:grpSpPr>
          <a:xfrm>
            <a:off x="738836" y="2662727"/>
            <a:ext cx="3942893" cy="585224"/>
            <a:chOff x="738836" y="4016038"/>
            <a:chExt cx="3942893" cy="585224"/>
          </a:xfrm>
        </p:grpSpPr>
        <p:sp>
          <p:nvSpPr>
            <p:cNvPr id="7" name="Prostokąt 6"/>
            <p:cNvSpPr/>
            <p:nvPr/>
          </p:nvSpPr>
          <p:spPr>
            <a:xfrm>
              <a:off x="738836" y="4016038"/>
              <a:ext cx="2765145" cy="585224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" name="Prostokąt 7"/>
            <p:cNvSpPr/>
            <p:nvPr/>
          </p:nvSpPr>
          <p:spPr>
            <a:xfrm>
              <a:off x="815645" y="4042173"/>
              <a:ext cx="386608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2800" b="1" dirty="0" smtClean="0">
                  <a:solidFill>
                    <a:schemeClr val="bg1"/>
                  </a:solidFill>
                </a:rPr>
                <a:t>+ PG 10 </a:t>
              </a:r>
              <a:r>
                <a:rPr lang="pl-PL" sz="2800" dirty="0" smtClean="0">
                  <a:solidFill>
                    <a:schemeClr val="bg1"/>
                  </a:solidFill>
                </a:rPr>
                <a:t>za 30 zł</a:t>
              </a:r>
              <a:endParaRPr lang="pl-PL" sz="28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Najlepsza oferta na rynku</a:t>
            </a:r>
            <a:endParaRPr lang="pl-PL" dirty="0"/>
          </a:p>
        </p:txBody>
      </p:sp>
      <p:pic>
        <p:nvPicPr>
          <p:cNvPr id="1026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791" y="403756"/>
            <a:ext cx="3539074" cy="614268"/>
          </a:xfrm>
          <a:prstGeom prst="rect">
            <a:avLst/>
          </a:prstGeom>
          <a:noFill/>
        </p:spPr>
      </p:pic>
      <p:sp>
        <p:nvSpPr>
          <p:cNvPr id="6" name="Tytuł 1"/>
          <p:cNvSpPr txBox="1">
            <a:spLocks/>
          </p:cNvSpPr>
          <p:nvPr/>
        </p:nvSpPr>
        <p:spPr>
          <a:xfrm>
            <a:off x="601339" y="5164851"/>
            <a:ext cx="8074827" cy="1019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Times New Roman" pitchFamily="18" charset="0"/>
              </a:rPr>
              <a:t>Porównanie z dnia 03.04.2017 r.</a:t>
            </a:r>
          </a:p>
        </p:txBody>
      </p:sp>
      <p:sp>
        <p:nvSpPr>
          <p:cNvPr id="7" name="Tytuł 1"/>
          <p:cNvSpPr txBox="1">
            <a:spLocks/>
          </p:cNvSpPr>
          <p:nvPr/>
        </p:nvSpPr>
        <p:spPr>
          <a:xfrm>
            <a:off x="564817" y="4940342"/>
            <a:ext cx="9791295" cy="1019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defRPr/>
            </a:pPr>
            <a:r>
              <a:rPr lang="pl-PL" sz="1200" b="1" dirty="0" smtClean="0">
                <a:solidFill>
                  <a:schemeClr val="accent4">
                    <a:lumMod val="75000"/>
                  </a:schemeClr>
                </a:solidFill>
              </a:rPr>
              <a:t>* Internet 10 GB </a:t>
            </a:r>
            <a:r>
              <a:rPr lang="pl-PL" sz="1200" b="1" dirty="0" smtClean="0">
                <a:solidFill>
                  <a:srgbClr val="FF3399"/>
                </a:solidFill>
              </a:rPr>
              <a:t>* brak oferty na 12 miesięcy </a:t>
            </a:r>
            <a:r>
              <a:rPr lang="pl-PL" sz="1200" b="1" dirty="0" smtClean="0">
                <a:solidFill>
                  <a:schemeClr val="accent6">
                    <a:lumMod val="75000"/>
                  </a:schemeClr>
                </a:solidFill>
              </a:rPr>
              <a:t>* 20 GB przez pierwsze 3 miesiące </a:t>
            </a:r>
            <a:r>
              <a:rPr lang="pl-PL" sz="1200" b="1" dirty="0" smtClean="0">
                <a:solidFill>
                  <a:schemeClr val="accent3">
                    <a:lumMod val="75000"/>
                  </a:schemeClr>
                </a:solidFill>
              </a:rPr>
              <a:t>* Usługi płatne , od 3 miesiąca za 82,01 zł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612000" y="1629240"/>
          <a:ext cx="8063736" cy="3991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3736"/>
                <a:gridCol w="1296000"/>
                <a:gridCol w="1296000"/>
                <a:gridCol w="1296000"/>
                <a:gridCol w="1296000"/>
                <a:gridCol w="1296000"/>
              </a:tblGrid>
              <a:tr h="504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Nowy klient</a:t>
                      </a:r>
                      <a:r>
                        <a:rPr lang="pl-PL" sz="1100" b="1" baseline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br>
                        <a:rPr lang="pl-PL" sz="1100" b="1" baseline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</a:br>
                      <a:r>
                        <a:rPr lang="pl-PL" sz="11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(Nowy</a:t>
                      </a:r>
                      <a:r>
                        <a:rPr lang="pl-PL" sz="1100" b="1" baseline="0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 numer)</a:t>
                      </a:r>
                      <a:endParaRPr lang="pl-PL" sz="1100" b="1" dirty="0" smtClean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5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FM MOBILE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5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konkurencja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5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konkurencja</a:t>
                      </a:r>
                      <a:endParaRPr lang="pl-PL" sz="15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5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konkurencja</a:t>
                      </a:r>
                      <a:endParaRPr lang="pl-PL" sz="15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500" b="1" dirty="0" smtClean="0">
                          <a:solidFill>
                            <a:schemeClr val="bg1"/>
                          </a:solidFill>
                          <a:latin typeface="+mn-lt"/>
                          <a:ea typeface="Calibri"/>
                          <a:cs typeface="Times New Roman"/>
                        </a:rPr>
                        <a:t>konkurencja</a:t>
                      </a:r>
                      <a:endParaRPr lang="pl-PL" sz="150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Opłata miesięczna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29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90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03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65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00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59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95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6FD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69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99</a:t>
                      </a:r>
                      <a:endParaRPr lang="pl-PL" sz="2000" b="1" dirty="0" smtClean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69</a:t>
                      </a:r>
                      <a:r>
                        <a:rPr lang="pl-PL" sz="2000" b="1" baseline="30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99</a:t>
                      </a:r>
                      <a:r>
                        <a:rPr lang="pl-PL" sz="2000" b="1" baseline="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2000" b="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Internet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pl-PL" sz="2000" b="1" baseline="0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2000" b="1" dirty="0" smtClean="0">
                          <a:solidFill>
                            <a:srgbClr val="9E032B"/>
                          </a:solidFill>
                          <a:latin typeface="Calibri"/>
                          <a:ea typeface="Calibri"/>
                          <a:cs typeface="Times New Roman"/>
                        </a:rPr>
                        <a:t>GB </a:t>
                      </a:r>
                      <a:endParaRPr lang="pl-PL" sz="2000" b="1" dirty="0">
                        <a:solidFill>
                          <a:srgbClr val="9E032B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8064A2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„Bez limitu”*</a:t>
                      </a:r>
                      <a:endParaRPr kumimoji="0" lang="pl-PL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64A2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rgbClr val="D642DA"/>
                          </a:solidFill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pl-PL" sz="2000" b="1" baseline="0" dirty="0" smtClean="0">
                          <a:solidFill>
                            <a:srgbClr val="D642DA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2000" b="1" dirty="0" smtClean="0">
                          <a:solidFill>
                            <a:srgbClr val="D642DA"/>
                          </a:solidFill>
                          <a:latin typeface="Calibri"/>
                          <a:ea typeface="Calibri"/>
                          <a:cs typeface="Times New Roman"/>
                        </a:rPr>
                        <a:t>GB </a:t>
                      </a:r>
                      <a:endParaRPr lang="pl-PL" sz="2000" b="1" dirty="0">
                        <a:solidFill>
                          <a:srgbClr val="D642D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D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pl-PL" sz="2000" b="1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2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GB*</a:t>
                      </a:r>
                      <a:endParaRPr lang="pl-PL" sz="20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20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r>
                        <a:rPr lang="pl-PL" sz="2000" b="1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20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GB </a:t>
                      </a:r>
                      <a:endParaRPr lang="pl-PL" sz="20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Połączenia do krajowych 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sieci komórkowych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Bez limitu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Bez limitu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rgbClr val="D642DA"/>
                          </a:solidFill>
                          <a:latin typeface="Calibri"/>
                          <a:ea typeface="Calibri"/>
                          <a:cs typeface="Times New Roman"/>
                        </a:rPr>
                        <a:t>Bez limitu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D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Bez </a:t>
                      </a:r>
                      <a:r>
                        <a:rPr lang="pl-PL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limitu</a:t>
                      </a:r>
                      <a:endParaRPr lang="pl-PL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Bez limitu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Połączenia na krajowe numery stacjonarne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 dirty="0">
                        <a:solidFill>
                          <a:schemeClr val="accent4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 dirty="0">
                        <a:solidFill>
                          <a:schemeClr val="accent4"/>
                        </a:solidFill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 dirty="0">
                        <a:solidFill>
                          <a:schemeClr val="accent4"/>
                        </a:solidFill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pl-PL" dirty="0">
                        <a:solidFill>
                          <a:schemeClr val="accent4"/>
                        </a:solidFill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pl-PL" dirty="0">
                        <a:solidFill>
                          <a:schemeClr val="accent4"/>
                        </a:solidFill>
                      </a:endParaRPr>
                    </a:p>
                  </a:txBody>
                  <a:tcPr marL="68580" marR="68580" marT="0" marB="0" anchor="ctr"/>
                </a:tc>
              </a:tr>
              <a:tr h="396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Wiadomości </a:t>
                      </a: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SMS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1" dirty="0" smtClean="0">
                        <a:solidFill>
                          <a:srgbClr val="9D032A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1" dirty="0" smtClean="0">
                        <a:solidFill>
                          <a:schemeClr val="accent4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1" dirty="0" smtClean="0">
                        <a:solidFill>
                          <a:schemeClr val="accent4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l-PL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800" b="1" dirty="0" smtClean="0">
                        <a:solidFill>
                          <a:schemeClr val="accent4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96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Wiadomości MMS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F79646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 anchor="ctr"/>
                </a:tc>
              </a:tr>
              <a:tr h="607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Opłata dodatkowe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kern="1200" baseline="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+ 1</a:t>
                      </a:r>
                      <a:r>
                        <a:rPr lang="pl-PL" sz="1000" b="1" kern="1200" baseline="3000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pl-PL" sz="1000" b="1" kern="1200" baseline="0" dirty="0" smtClean="0">
                          <a:solidFill>
                            <a:srgbClr val="9E032B"/>
                          </a:solidFill>
                          <a:latin typeface="+mn-lt"/>
                          <a:ea typeface="+mn-ea"/>
                          <a:cs typeface="+mn-cs"/>
                        </a:rPr>
                        <a:t> zł za aktywacje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kern="1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+ 50</a:t>
                      </a:r>
                      <a:r>
                        <a:rPr lang="pl-PL" sz="1000" b="1" baseline="300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00</a:t>
                      </a:r>
                      <a:r>
                        <a:rPr lang="pl-PL" sz="1000" b="1" kern="1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zł za aktywacje oraz </a:t>
                      </a:r>
                      <a:br>
                        <a:rPr lang="pl-PL" sz="1000" b="1" kern="1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000" b="1" kern="1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+ 5</a:t>
                      </a:r>
                      <a:r>
                        <a:rPr lang="pl-PL" sz="1000" b="1" baseline="3000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00</a:t>
                      </a:r>
                      <a:r>
                        <a:rPr lang="pl-PL" sz="1000" b="1" kern="1200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zł za brak ZM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kern="1200" baseline="0" dirty="0" smtClean="0">
                          <a:solidFill>
                            <a:srgbClr val="D642DA"/>
                          </a:solidFill>
                          <a:latin typeface="+mn-lt"/>
                          <a:ea typeface="+mn-ea"/>
                          <a:cs typeface="+mn-cs"/>
                        </a:rPr>
                        <a:t>+ 49</a:t>
                      </a:r>
                      <a:r>
                        <a:rPr lang="pl-PL" sz="1000" b="1" baseline="30000" dirty="0" smtClean="0">
                          <a:solidFill>
                            <a:srgbClr val="D642DA"/>
                          </a:solidFill>
                          <a:latin typeface="+mn-lt"/>
                          <a:ea typeface="Calibri"/>
                          <a:cs typeface="Times New Roman"/>
                        </a:rPr>
                        <a:t>90</a:t>
                      </a:r>
                      <a:r>
                        <a:rPr lang="pl-PL" sz="1000" b="1" kern="1200" baseline="0" dirty="0" smtClean="0">
                          <a:solidFill>
                            <a:srgbClr val="D642DA"/>
                          </a:solidFill>
                          <a:latin typeface="+mn-lt"/>
                          <a:ea typeface="+mn-ea"/>
                          <a:cs typeface="+mn-cs"/>
                        </a:rPr>
                        <a:t> zł za aktywacje oraz </a:t>
                      </a:r>
                      <a:br>
                        <a:rPr lang="pl-PL" sz="1000" b="1" kern="1200" baseline="0" dirty="0" smtClean="0">
                          <a:solidFill>
                            <a:srgbClr val="D642DA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000" b="1" kern="1200" baseline="0" dirty="0" smtClean="0">
                          <a:solidFill>
                            <a:srgbClr val="D642DA"/>
                          </a:solidFill>
                          <a:latin typeface="+mn-lt"/>
                          <a:ea typeface="+mn-ea"/>
                          <a:cs typeface="+mn-cs"/>
                        </a:rPr>
                        <a:t>+ 5</a:t>
                      </a:r>
                      <a:r>
                        <a:rPr lang="pl-PL" sz="1000" b="1" baseline="30000" dirty="0" smtClean="0">
                          <a:solidFill>
                            <a:srgbClr val="D642DA"/>
                          </a:solidFill>
                          <a:latin typeface="+mn-lt"/>
                          <a:ea typeface="Calibri"/>
                          <a:cs typeface="Times New Roman"/>
                        </a:rPr>
                        <a:t>00</a:t>
                      </a:r>
                      <a:r>
                        <a:rPr lang="pl-PL" sz="1000" b="1" kern="1200" baseline="0" dirty="0" smtClean="0">
                          <a:solidFill>
                            <a:srgbClr val="D642DA"/>
                          </a:solidFill>
                          <a:latin typeface="+mn-lt"/>
                          <a:ea typeface="+mn-ea"/>
                          <a:cs typeface="+mn-cs"/>
                        </a:rPr>
                        <a:t> zł za brak ZM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D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kern="12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+ 50</a:t>
                      </a:r>
                      <a:r>
                        <a:rPr lang="pl-PL" sz="1000" b="1" baseline="30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00</a:t>
                      </a:r>
                      <a:r>
                        <a:rPr lang="pl-PL" sz="1000" b="1" kern="12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zł za aktywacje oraz </a:t>
                      </a:r>
                      <a:br>
                        <a:rPr lang="pl-PL" sz="1000" b="1" kern="12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l-PL" sz="1000" b="1" kern="12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+ 5</a:t>
                      </a:r>
                      <a:r>
                        <a:rPr lang="pl-PL" sz="1000" b="1" kern="1200" baseline="300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/>
                        </a:rPr>
                        <a:t>99</a:t>
                      </a:r>
                      <a:r>
                        <a:rPr lang="pl-PL" sz="1000" b="1" kern="12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zł za brak ZM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00" b="1" kern="12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+ 49</a:t>
                      </a:r>
                      <a:r>
                        <a:rPr lang="pl-PL" sz="1000" b="1" baseline="300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Calibri"/>
                          <a:cs typeface="Times New Roman"/>
                        </a:rPr>
                        <a:t>00</a:t>
                      </a:r>
                      <a:r>
                        <a:rPr lang="pl-PL" sz="1000" b="1" kern="1200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zł za aktywacje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pl-PL" sz="1100" b="1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Czas</a:t>
                      </a:r>
                      <a:r>
                        <a:rPr lang="pl-PL" sz="1100" b="1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 trwania umowy</a:t>
                      </a:r>
                      <a:endParaRPr lang="pl-PL" sz="1100" b="1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12 </a:t>
                      </a:r>
                      <a:r>
                        <a:rPr lang="pl-PL" sz="1600" b="1" dirty="0" err="1" smtClean="0">
                          <a:solidFill>
                            <a:srgbClr val="9E032B"/>
                          </a:solidFill>
                          <a:latin typeface="+mn-lt"/>
                          <a:ea typeface="Calibri"/>
                          <a:cs typeface="Times New Roman"/>
                        </a:rPr>
                        <a:t>m-cy</a:t>
                      </a:r>
                      <a:endParaRPr lang="pl-PL" sz="1600" b="1" dirty="0" smtClean="0">
                        <a:solidFill>
                          <a:srgbClr val="9E032B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12 </a:t>
                      </a:r>
                      <a:r>
                        <a:rPr lang="pl-PL" sz="1600" b="1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m-cy</a:t>
                      </a:r>
                      <a:endParaRPr lang="pl-PL" sz="16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rgbClr val="D642DA"/>
                          </a:solidFill>
                          <a:latin typeface="Calibri"/>
                          <a:ea typeface="Calibri"/>
                          <a:cs typeface="Times New Roman"/>
                        </a:rPr>
                        <a:t>24 </a:t>
                      </a:r>
                      <a:r>
                        <a:rPr lang="pl-PL" sz="1600" b="1" dirty="0" err="1" smtClean="0">
                          <a:solidFill>
                            <a:srgbClr val="D642DA"/>
                          </a:solidFill>
                          <a:latin typeface="Calibri"/>
                          <a:ea typeface="Calibri"/>
                          <a:cs typeface="Times New Roman"/>
                        </a:rPr>
                        <a:t>m-cy</a:t>
                      </a:r>
                      <a:r>
                        <a:rPr lang="pl-PL" sz="1600" b="1" dirty="0" smtClean="0">
                          <a:solidFill>
                            <a:srgbClr val="D642DA"/>
                          </a:solidFill>
                          <a:latin typeface="Calibri"/>
                          <a:ea typeface="Calibri"/>
                          <a:cs typeface="Times New Roman"/>
                        </a:rPr>
                        <a:t>*</a:t>
                      </a:r>
                      <a:endParaRPr lang="pl-PL" sz="1600" b="1" dirty="0">
                        <a:solidFill>
                          <a:srgbClr val="D642DA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12 </a:t>
                      </a:r>
                      <a:r>
                        <a:rPr lang="pl-PL" sz="1600" b="1" dirty="0" err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m-cy</a:t>
                      </a:r>
                      <a:endParaRPr lang="pl-PL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6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12 </a:t>
                      </a:r>
                      <a:r>
                        <a:rPr lang="pl-PL" sz="1600" b="1" dirty="0" err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m-cy</a:t>
                      </a:r>
                      <a:endParaRPr lang="pl-PL" sz="16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rostokąt 35"/>
          <p:cNvSpPr/>
          <p:nvPr/>
        </p:nvSpPr>
        <p:spPr>
          <a:xfrm>
            <a:off x="657150" y="3824629"/>
            <a:ext cx="7827264" cy="20409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dirty="0" smtClean="0">
                <a:solidFill>
                  <a:schemeClr val="tx1"/>
                </a:solidFill>
              </a:rPr>
              <a:t>PRZYKŁADY</a:t>
            </a:r>
            <a:endParaRPr lang="pl-PL" dirty="0" smtClean="0">
              <a:solidFill>
                <a:schemeClr val="tx1"/>
              </a:solidFill>
            </a:endParaRPr>
          </a:p>
          <a:p>
            <a:pPr algn="ctr">
              <a:spcBef>
                <a:spcPts val="600"/>
              </a:spcBef>
            </a:pPr>
            <a:r>
              <a:rPr lang="pl-PL" sz="1600" dirty="0" smtClean="0">
                <a:solidFill>
                  <a:schemeClr val="tx1"/>
                </a:solidFill>
              </a:rPr>
              <a:t>Best MOVE 169,90 + </a:t>
            </a:r>
            <a:r>
              <a:rPr lang="pl-PL" sz="1600" dirty="0" err="1" smtClean="0">
                <a:solidFill>
                  <a:schemeClr val="tx1"/>
                </a:solidFill>
              </a:rPr>
              <a:t>smartfon</a:t>
            </a:r>
            <a:r>
              <a:rPr lang="pl-PL" sz="1600" dirty="0" smtClean="0">
                <a:solidFill>
                  <a:schemeClr val="tx1"/>
                </a:solidFill>
              </a:rPr>
              <a:t> = </a:t>
            </a:r>
            <a:r>
              <a:rPr lang="pl-PL" sz="1600" b="1" dirty="0" smtClean="0">
                <a:solidFill>
                  <a:schemeClr val="tx1"/>
                </a:solidFill>
              </a:rPr>
              <a:t>1 grosz </a:t>
            </a:r>
            <a:r>
              <a:rPr lang="pl-PL" sz="1600" b="1" dirty="0" smtClean="0">
                <a:solidFill>
                  <a:srgbClr val="00AAB5"/>
                </a:solidFill>
              </a:rPr>
              <a:t>/za 5 umów </a:t>
            </a:r>
            <a:r>
              <a:rPr lang="pl-PL" sz="1600" b="1" dirty="0" err="1" smtClean="0">
                <a:solidFill>
                  <a:srgbClr val="00AAB5"/>
                </a:solidFill>
              </a:rPr>
              <a:t>netFM</a:t>
            </a:r>
            <a:r>
              <a:rPr lang="pl-PL" sz="1600" b="1" dirty="0" smtClean="0">
                <a:solidFill>
                  <a:srgbClr val="00AAB5"/>
                </a:solidFill>
              </a:rPr>
              <a:t> </a:t>
            </a:r>
            <a:r>
              <a:rPr lang="pl-PL" sz="1600" b="1" dirty="0" err="1" smtClean="0">
                <a:solidFill>
                  <a:srgbClr val="00AAB5"/>
                </a:solidFill>
              </a:rPr>
              <a:t>free</a:t>
            </a:r>
            <a:r>
              <a:rPr lang="pl-PL" sz="1600" b="1" dirty="0" smtClean="0">
                <a:solidFill>
                  <a:srgbClr val="00AAB5"/>
                </a:solidFill>
              </a:rPr>
              <a:t> 5 (19,90)</a:t>
            </a:r>
          </a:p>
          <a:p>
            <a:pPr algn="ctr">
              <a:spcBef>
                <a:spcPts val="600"/>
              </a:spcBef>
            </a:pPr>
            <a:r>
              <a:rPr lang="pl-PL" sz="1600" dirty="0" smtClean="0">
                <a:solidFill>
                  <a:schemeClr val="tx1"/>
                </a:solidFill>
              </a:rPr>
              <a:t>Best MOVE </a:t>
            </a:r>
            <a:r>
              <a:rPr lang="pl-PL" sz="1600" dirty="0" err="1" smtClean="0">
                <a:solidFill>
                  <a:schemeClr val="tx1"/>
                </a:solidFill>
              </a:rPr>
              <a:t>free</a:t>
            </a:r>
            <a:r>
              <a:rPr lang="pl-PL" sz="1600" dirty="0" smtClean="0">
                <a:solidFill>
                  <a:schemeClr val="tx1"/>
                </a:solidFill>
              </a:rPr>
              <a:t> 89,90 = </a:t>
            </a:r>
            <a:r>
              <a:rPr lang="pl-PL" sz="1600" b="1" dirty="0" smtClean="0">
                <a:solidFill>
                  <a:schemeClr val="tx1"/>
                </a:solidFill>
              </a:rPr>
              <a:t>1 grosz </a:t>
            </a:r>
            <a:r>
              <a:rPr lang="pl-PL" sz="1600" b="1" dirty="0" smtClean="0">
                <a:solidFill>
                  <a:srgbClr val="00AAB5"/>
                </a:solidFill>
              </a:rPr>
              <a:t>/za 1 umowę Best MOVE </a:t>
            </a:r>
            <a:r>
              <a:rPr lang="pl-PL" sz="1600" b="1" dirty="0" err="1" smtClean="0">
                <a:solidFill>
                  <a:srgbClr val="00AAB5"/>
                </a:solidFill>
              </a:rPr>
              <a:t>free</a:t>
            </a:r>
            <a:r>
              <a:rPr lang="pl-PL" sz="1600" b="1" dirty="0" smtClean="0">
                <a:solidFill>
                  <a:srgbClr val="00AAB5"/>
                </a:solidFill>
              </a:rPr>
              <a:t> 29,90 i 3 </a:t>
            </a:r>
            <a:r>
              <a:rPr lang="pl-PL" sz="1600" b="1" dirty="0" err="1" smtClean="0">
                <a:solidFill>
                  <a:srgbClr val="00AAB5"/>
                </a:solidFill>
              </a:rPr>
              <a:t>netFM</a:t>
            </a:r>
            <a:r>
              <a:rPr lang="pl-PL" sz="1600" b="1" dirty="0" smtClean="0">
                <a:solidFill>
                  <a:srgbClr val="00AAB5"/>
                </a:solidFill>
              </a:rPr>
              <a:t> </a:t>
            </a:r>
            <a:r>
              <a:rPr lang="pl-PL" sz="1600" b="1" dirty="0" err="1" smtClean="0">
                <a:solidFill>
                  <a:srgbClr val="00AAB5"/>
                </a:solidFill>
              </a:rPr>
              <a:t>free</a:t>
            </a:r>
            <a:r>
              <a:rPr lang="pl-PL" sz="1600" b="1" dirty="0" smtClean="0">
                <a:solidFill>
                  <a:srgbClr val="00AAB5"/>
                </a:solidFill>
              </a:rPr>
              <a:t> 5 (19,90)</a:t>
            </a:r>
          </a:p>
          <a:p>
            <a:pPr algn="ctr">
              <a:spcBef>
                <a:spcPts val="600"/>
              </a:spcBef>
            </a:pPr>
            <a:r>
              <a:rPr lang="pl-PL" sz="1600" dirty="0" smtClean="0">
                <a:solidFill>
                  <a:schemeClr val="tx1"/>
                </a:solidFill>
              </a:rPr>
              <a:t>Best MOVE </a:t>
            </a:r>
            <a:r>
              <a:rPr lang="pl-PL" sz="1600" dirty="0" err="1" smtClean="0">
                <a:solidFill>
                  <a:schemeClr val="tx1"/>
                </a:solidFill>
              </a:rPr>
              <a:t>free</a:t>
            </a:r>
            <a:r>
              <a:rPr lang="pl-PL" sz="1600" dirty="0" smtClean="0">
                <a:solidFill>
                  <a:schemeClr val="tx1"/>
                </a:solidFill>
              </a:rPr>
              <a:t> 49,90 = </a:t>
            </a:r>
            <a:r>
              <a:rPr lang="pl-PL" sz="1600" b="1" dirty="0" smtClean="0">
                <a:solidFill>
                  <a:schemeClr val="tx1"/>
                </a:solidFill>
              </a:rPr>
              <a:t>1 grosz </a:t>
            </a:r>
            <a:r>
              <a:rPr lang="pl-PL" sz="1600" b="1" dirty="0" smtClean="0">
                <a:solidFill>
                  <a:srgbClr val="00AAB5"/>
                </a:solidFill>
              </a:rPr>
              <a:t>/za 2 umowy Best MOVE </a:t>
            </a:r>
            <a:r>
              <a:rPr lang="pl-PL" sz="1600" b="1" dirty="0" err="1" smtClean="0">
                <a:solidFill>
                  <a:srgbClr val="00AAB5"/>
                </a:solidFill>
              </a:rPr>
              <a:t>free</a:t>
            </a:r>
            <a:r>
              <a:rPr lang="pl-PL" sz="1600" b="1" dirty="0" smtClean="0">
                <a:solidFill>
                  <a:srgbClr val="00AAB5"/>
                </a:solidFill>
              </a:rPr>
              <a:t> 19,90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Rabatuj swój Abonament </a:t>
            </a:r>
            <a:br>
              <a:rPr lang="pl-PL" dirty="0" smtClean="0"/>
            </a:br>
            <a:r>
              <a:rPr lang="pl-PL" dirty="0" smtClean="0"/>
              <a:t>1  polecenie = 1 polecona umowa </a:t>
            </a:r>
            <a:endParaRPr lang="pl-PL" dirty="0"/>
          </a:p>
        </p:txBody>
      </p:sp>
      <p:pic>
        <p:nvPicPr>
          <p:cNvPr id="18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2513" y="277973"/>
            <a:ext cx="3556684" cy="793486"/>
          </a:xfrm>
          <a:prstGeom prst="rect">
            <a:avLst/>
          </a:prstGeom>
          <a:noFill/>
        </p:spPr>
      </p:pic>
      <p:pic>
        <p:nvPicPr>
          <p:cNvPr id="1028" name="Picture 4" descr="D:\_FM WORLD Mobile\Abonament za 1 grosz\recommend-expl-2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19342" y="1630075"/>
            <a:ext cx="1704975" cy="1990724"/>
          </a:xfrm>
          <a:prstGeom prst="rect">
            <a:avLst/>
          </a:prstGeom>
          <a:noFill/>
        </p:spPr>
      </p:pic>
      <p:pic>
        <p:nvPicPr>
          <p:cNvPr id="1029" name="Picture 5" descr="D:\_FM WORLD Mobile\Abonament za 1 grosz\recommend-expl-3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748337" y="1630075"/>
            <a:ext cx="1704975" cy="1990724"/>
          </a:xfrm>
          <a:prstGeom prst="rect">
            <a:avLst/>
          </a:prstGeom>
          <a:noFill/>
        </p:spPr>
      </p:pic>
      <p:pic>
        <p:nvPicPr>
          <p:cNvPr id="1030" name="Picture 6" descr="D:\_FM WORLD Mobile\Abonament za 1 grosz\recommend-expl-0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61352" y="1630075"/>
            <a:ext cx="1704975" cy="1990724"/>
          </a:xfrm>
          <a:prstGeom prst="rect">
            <a:avLst/>
          </a:prstGeom>
          <a:noFill/>
        </p:spPr>
      </p:pic>
      <p:pic>
        <p:nvPicPr>
          <p:cNvPr id="1031" name="Picture 7" descr="D:\_FM WORLD Mobile\Abonament za 1 grosz\recommend-expl-1.pn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690347" y="1630075"/>
            <a:ext cx="1704975" cy="1990724"/>
          </a:xfrm>
          <a:prstGeom prst="rect">
            <a:avLst/>
          </a:prstGeom>
          <a:noFill/>
        </p:spPr>
      </p:pic>
      <p:sp>
        <p:nvSpPr>
          <p:cNvPr id="22" name="pole tekstowe 21"/>
          <p:cNvSpPr txBox="1"/>
          <p:nvPr/>
        </p:nvSpPr>
        <p:spPr>
          <a:xfrm>
            <a:off x="-775411" y="1002182"/>
            <a:ext cx="6803136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pl-PL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pole tekstowe 13"/>
          <p:cNvSpPr txBox="1"/>
          <p:nvPr/>
        </p:nvSpPr>
        <p:spPr>
          <a:xfrm>
            <a:off x="395022" y="5852160"/>
            <a:ext cx="814913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spcBef>
                <a:spcPct val="20000"/>
              </a:spcBef>
            </a:pPr>
            <a:r>
              <a:rPr lang="pl-PL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 polecenie </a:t>
            </a:r>
            <a:r>
              <a:rPr lang="pl-PL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(dowolnej osobie) </a:t>
            </a:r>
            <a:r>
              <a:rPr lang="pl-PL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= 1 polecona umowa </a:t>
            </a:r>
            <a:r>
              <a:rPr lang="pl-PL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(nie ma znaczenia na jaki okres i wielkość abonamentu)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rostokąt 33"/>
          <p:cNvSpPr/>
          <p:nvPr/>
        </p:nvSpPr>
        <p:spPr>
          <a:xfrm>
            <a:off x="658369" y="3825849"/>
            <a:ext cx="7827264" cy="20409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dirty="0" smtClean="0">
                <a:solidFill>
                  <a:schemeClr val="tx1"/>
                </a:solidFill>
              </a:rPr>
              <a:t>NOWE ZASADY</a:t>
            </a:r>
          </a:p>
          <a:p>
            <a:pPr lvl="0" algn="ctr">
              <a:spcBef>
                <a:spcPts val="600"/>
              </a:spcBef>
            </a:pPr>
            <a:r>
              <a:rPr lang="pl-PL" sz="2800" b="1" dirty="0" smtClean="0">
                <a:solidFill>
                  <a:srgbClr val="00AAB5"/>
                </a:solidFill>
              </a:rPr>
              <a:t>1 polecenie</a:t>
            </a:r>
            <a:r>
              <a:rPr lang="pl-PL" sz="2800" dirty="0" smtClean="0">
                <a:solidFill>
                  <a:srgbClr val="00AAB5"/>
                </a:solidFill>
              </a:rPr>
              <a:t> = </a:t>
            </a:r>
            <a:r>
              <a:rPr lang="pl-PL" sz="2800" b="1" dirty="0" smtClean="0">
                <a:solidFill>
                  <a:srgbClr val="00AAB5"/>
                </a:solidFill>
              </a:rPr>
              <a:t>1 polecona umowa </a:t>
            </a:r>
            <a:endParaRPr lang="pl-PL" sz="2800" dirty="0" smtClean="0">
              <a:solidFill>
                <a:srgbClr val="00AAB5"/>
              </a:solidFill>
            </a:endParaRPr>
          </a:p>
        </p:txBody>
      </p:sp>
      <p:sp>
        <p:nvSpPr>
          <p:cNvPr id="29" name="Symbol zastępczy zawartości 2"/>
          <p:cNvSpPr txBox="1">
            <a:spLocks/>
          </p:cNvSpPr>
          <p:nvPr/>
        </p:nvSpPr>
        <p:spPr>
          <a:xfrm>
            <a:off x="658737" y="1748064"/>
            <a:ext cx="7816132" cy="4118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pl-PL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Aby rabatować </a:t>
            </a:r>
            <a:r>
              <a:rPr kumimoji="0" lang="pl-PL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Best MOVE </a:t>
            </a:r>
            <a:r>
              <a:rPr kumimoji="0" lang="pl-PL" sz="2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free</a:t>
            </a:r>
            <a:r>
              <a:rPr kumimoji="0" lang="pl-PL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29,90 do 1 grosza </a:t>
            </a:r>
            <a:r>
              <a:rPr kumimoji="0" lang="pl-PL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wystarczy…</a:t>
            </a:r>
            <a:br>
              <a:rPr kumimoji="0" lang="pl-PL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pl-PL" sz="2400" b="0" i="0" u="none" strike="noStrike" kern="1200" cap="none" spc="0" normalizeH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pl-PL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polecenie abonamentu </a:t>
            </a:r>
            <a:r>
              <a:rPr kumimoji="0" lang="pl-PL" sz="2400" b="1" i="0" u="none" strike="noStrike" kern="1200" cap="none" spc="0" normalizeH="0" noProof="0" dirty="0" smtClean="0">
                <a:ln>
                  <a:noFill/>
                </a:ln>
                <a:solidFill>
                  <a:srgbClr val="B5292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dowolnej osobie na dowolny okres</a:t>
            </a:r>
            <a:r>
              <a:rPr kumimoji="0" lang="pl-PL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pl-PL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pl-PL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(nieważne czy jest Abonentem czy nie, oraz czy umowa jest na 12 czy 24 miesiące)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Rabatuj swój Abonament </a:t>
            </a:r>
            <a:br>
              <a:rPr lang="pl-PL" dirty="0" smtClean="0"/>
            </a:br>
            <a:r>
              <a:rPr lang="pl-PL" dirty="0" smtClean="0"/>
              <a:t>1  polecenie = 1 polecona umowa </a:t>
            </a:r>
            <a:endParaRPr lang="pl-PL" dirty="0"/>
          </a:p>
        </p:txBody>
      </p:sp>
      <p:pic>
        <p:nvPicPr>
          <p:cNvPr id="18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2513" y="277973"/>
            <a:ext cx="3556684" cy="793486"/>
          </a:xfrm>
          <a:prstGeom prst="rect">
            <a:avLst/>
          </a:prstGeom>
          <a:noFill/>
        </p:spPr>
      </p:pic>
      <p:sp>
        <p:nvSpPr>
          <p:cNvPr id="22" name="pole tekstowe 21"/>
          <p:cNvSpPr txBox="1"/>
          <p:nvPr/>
        </p:nvSpPr>
        <p:spPr>
          <a:xfrm>
            <a:off x="-775411" y="1002182"/>
            <a:ext cx="6803136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endParaRPr kumimoji="0" lang="pl-PL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rostokąt 36"/>
          <p:cNvSpPr/>
          <p:nvPr/>
        </p:nvSpPr>
        <p:spPr>
          <a:xfrm>
            <a:off x="664465" y="3824630"/>
            <a:ext cx="7827264" cy="20409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400" dirty="0" smtClean="0">
                <a:solidFill>
                  <a:schemeClr val="tx1"/>
                </a:solidFill>
              </a:rPr>
              <a:t>www.</a:t>
            </a:r>
            <a:r>
              <a:rPr lang="pl-PL" sz="4400" b="1" dirty="0" smtClean="0">
                <a:solidFill>
                  <a:srgbClr val="00AAB5"/>
                </a:solidFill>
              </a:rPr>
              <a:t>abonamentza1grosz</a:t>
            </a:r>
            <a:r>
              <a:rPr lang="pl-PL" sz="4400" dirty="0" smtClean="0">
                <a:solidFill>
                  <a:schemeClr val="tx1"/>
                </a:solidFill>
              </a:rPr>
              <a:t>.pl</a:t>
            </a:r>
          </a:p>
        </p:txBody>
      </p:sp>
      <p:sp>
        <p:nvSpPr>
          <p:cNvPr id="29" name="Symbol zastępczy zawartości 2"/>
          <p:cNvSpPr txBox="1">
            <a:spLocks/>
          </p:cNvSpPr>
          <p:nvPr/>
        </p:nvSpPr>
        <p:spPr>
          <a:xfrm>
            <a:off x="658737" y="1748064"/>
            <a:ext cx="7816132" cy="4118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Wejdź na stronę </a:t>
            </a:r>
            <a:r>
              <a:rPr kumimoji="0" lang="pl-PL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abonamentza1grosz.pl</a:t>
            </a:r>
            <a:endParaRPr kumimoji="0" lang="pl-PL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Wypełnij formularz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Wybierz polecaną ofertę</a:t>
            </a:r>
            <a:endParaRPr kumimoji="0" lang="pl-PL" sz="1400" b="0" i="0" u="none" strike="noStrike" kern="1200" cap="none" spc="0" normalizeH="0" baseline="0" noProof="0" dirty="0" smtClean="0">
              <a:ln>
                <a:noFill/>
              </a:ln>
              <a:solidFill>
                <a:srgbClr val="B5292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bg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pl-PL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Wygeneruj link i poleć dalej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Rabatuj swój Abonament </a:t>
            </a:r>
            <a:br>
              <a:rPr lang="pl-PL" dirty="0" smtClean="0"/>
            </a:br>
            <a:r>
              <a:rPr lang="pl-PL" dirty="0" smtClean="0"/>
              <a:t>1  polecenie = 1 polecona umowa </a:t>
            </a:r>
            <a:endParaRPr lang="pl-PL" dirty="0"/>
          </a:p>
        </p:txBody>
      </p:sp>
      <p:grpSp>
        <p:nvGrpSpPr>
          <p:cNvPr id="3" name="Grupa 30"/>
          <p:cNvGrpSpPr/>
          <p:nvPr/>
        </p:nvGrpSpPr>
        <p:grpSpPr>
          <a:xfrm>
            <a:off x="667617" y="2150387"/>
            <a:ext cx="340158" cy="461665"/>
            <a:chOff x="667617" y="2150387"/>
            <a:chExt cx="340158" cy="461665"/>
          </a:xfrm>
        </p:grpSpPr>
        <p:sp>
          <p:nvSpPr>
            <p:cNvPr id="4" name="Prostokąt 3"/>
            <p:cNvSpPr/>
            <p:nvPr/>
          </p:nvSpPr>
          <p:spPr>
            <a:xfrm>
              <a:off x="670172" y="2221386"/>
              <a:ext cx="328375" cy="3283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5" name="pole tekstowe 4"/>
            <p:cNvSpPr txBox="1"/>
            <p:nvPr/>
          </p:nvSpPr>
          <p:spPr>
            <a:xfrm>
              <a:off x="667617" y="2150387"/>
              <a:ext cx="340158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pl-PL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10" name="Grupa 31"/>
          <p:cNvGrpSpPr/>
          <p:nvPr/>
        </p:nvGrpSpPr>
        <p:grpSpPr>
          <a:xfrm>
            <a:off x="668552" y="2600107"/>
            <a:ext cx="340158" cy="461665"/>
            <a:chOff x="668552" y="2600107"/>
            <a:chExt cx="340158" cy="461665"/>
          </a:xfrm>
        </p:grpSpPr>
        <p:sp>
          <p:nvSpPr>
            <p:cNvPr id="6" name="Prostokąt 5"/>
            <p:cNvSpPr/>
            <p:nvPr/>
          </p:nvSpPr>
          <p:spPr>
            <a:xfrm>
              <a:off x="671107" y="2685736"/>
              <a:ext cx="328375" cy="3283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7" name="pole tekstowe 6"/>
            <p:cNvSpPr txBox="1"/>
            <p:nvPr/>
          </p:nvSpPr>
          <p:spPr>
            <a:xfrm>
              <a:off x="668552" y="2600107"/>
              <a:ext cx="340158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pl-PL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11" name="Grupa 32"/>
          <p:cNvGrpSpPr/>
          <p:nvPr/>
        </p:nvGrpSpPr>
        <p:grpSpPr>
          <a:xfrm>
            <a:off x="662942" y="3057915"/>
            <a:ext cx="340158" cy="461665"/>
            <a:chOff x="662942" y="3057915"/>
            <a:chExt cx="340158" cy="461665"/>
          </a:xfrm>
        </p:grpSpPr>
        <p:sp>
          <p:nvSpPr>
            <p:cNvPr id="8" name="Prostokąt 7"/>
            <p:cNvSpPr/>
            <p:nvPr/>
          </p:nvSpPr>
          <p:spPr>
            <a:xfrm>
              <a:off x="665497" y="3128914"/>
              <a:ext cx="328375" cy="32837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662942" y="3057915"/>
              <a:ext cx="340158" cy="461665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kumimoji="0" lang="pl-PL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pic>
        <p:nvPicPr>
          <p:cNvPr id="18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32513" y="277973"/>
            <a:ext cx="3556684" cy="793486"/>
          </a:xfrm>
          <a:prstGeom prst="rect">
            <a:avLst/>
          </a:prstGeom>
          <a:noFill/>
        </p:spPr>
      </p:pic>
      <p:sp>
        <p:nvSpPr>
          <p:cNvPr id="22" name="pole tekstowe 21"/>
          <p:cNvSpPr txBox="1"/>
          <p:nvPr/>
        </p:nvSpPr>
        <p:spPr>
          <a:xfrm>
            <a:off x="395022" y="5852160"/>
            <a:ext cx="814913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>
              <a:spcBef>
                <a:spcPct val="20000"/>
              </a:spcBef>
            </a:pPr>
            <a:r>
              <a:rPr lang="pl-PL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 polecenie </a:t>
            </a:r>
            <a:r>
              <a:rPr lang="pl-PL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(dowolnej osobie) </a:t>
            </a:r>
            <a:r>
              <a:rPr lang="pl-PL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= 1 polecona umowa </a:t>
            </a:r>
            <a:r>
              <a:rPr lang="pl-PL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(nie ma znaczenia na jaki okres i wielkość abonamentu)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Promocja „Letni Czas”</a:t>
            </a:r>
            <a:br>
              <a:rPr lang="pl-PL" dirty="0" smtClean="0"/>
            </a:br>
            <a:r>
              <a:rPr lang="pl-PL" dirty="0" smtClean="0"/>
              <a:t>przez 6 miesięcy za 1 zł</a:t>
            </a:r>
            <a:endParaRPr lang="pl-PL" dirty="0"/>
          </a:p>
        </p:txBody>
      </p:sp>
      <p:pic>
        <p:nvPicPr>
          <p:cNvPr id="9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68370" y="416064"/>
            <a:ext cx="2785766" cy="589652"/>
          </a:xfrm>
          <a:prstGeom prst="rect">
            <a:avLst/>
          </a:prstGeom>
          <a:noFill/>
        </p:spPr>
      </p:pic>
      <p:sp>
        <p:nvSpPr>
          <p:cNvPr id="23" name="Symbol zastępczy zawartości 2"/>
          <p:cNvSpPr>
            <a:spLocks noGrp="1"/>
          </p:cNvSpPr>
          <p:nvPr>
            <p:ph idx="1"/>
          </p:nvPr>
        </p:nvSpPr>
        <p:spPr>
          <a:xfrm>
            <a:off x="659958" y="1749286"/>
            <a:ext cx="7816132" cy="4118777"/>
          </a:xfrm>
        </p:spPr>
        <p:txBody>
          <a:bodyPr/>
          <a:lstStyle/>
          <a:p>
            <a:pPr>
              <a:buNone/>
            </a:pPr>
            <a:r>
              <a:rPr lang="pl-PL" dirty="0" smtClean="0"/>
              <a:t>Best MOVE </a:t>
            </a:r>
            <a:r>
              <a:rPr lang="pl-PL" dirty="0" err="1" smtClean="0"/>
              <a:t>free</a:t>
            </a:r>
            <a:r>
              <a:rPr lang="pl-PL" dirty="0" smtClean="0"/>
              <a:t> 29,90</a:t>
            </a:r>
          </a:p>
          <a:p>
            <a:r>
              <a:rPr lang="pl-PL" dirty="0" smtClean="0"/>
              <a:t>Rozmowy na komórki bez limitu</a:t>
            </a:r>
          </a:p>
          <a:p>
            <a:r>
              <a:rPr lang="pl-PL" dirty="0" smtClean="0"/>
              <a:t>Rozmowy stacjonarne bez limitu</a:t>
            </a:r>
          </a:p>
          <a:p>
            <a:r>
              <a:rPr lang="pl-PL" dirty="0" smtClean="0"/>
              <a:t>Połączenia wideo bez limitu</a:t>
            </a:r>
          </a:p>
          <a:p>
            <a:r>
              <a:rPr lang="pl-PL" dirty="0" err="1" smtClean="0"/>
              <a:t>SMSy</a:t>
            </a:r>
            <a:r>
              <a:rPr lang="pl-PL" dirty="0" smtClean="0"/>
              <a:t> bez limitu</a:t>
            </a:r>
          </a:p>
          <a:p>
            <a:r>
              <a:rPr lang="pl-PL" dirty="0" err="1" smtClean="0"/>
              <a:t>MMSy</a:t>
            </a:r>
            <a:r>
              <a:rPr lang="pl-PL" dirty="0" smtClean="0"/>
              <a:t> bez limitu</a:t>
            </a:r>
          </a:p>
          <a:p>
            <a:r>
              <a:rPr lang="pl-PL" b="1" dirty="0" smtClean="0"/>
              <a:t>10 GB Internetu</a:t>
            </a:r>
          </a:p>
          <a:p>
            <a:endParaRPr lang="pl-PL" dirty="0" smtClean="0"/>
          </a:p>
        </p:txBody>
      </p:sp>
      <p:pic>
        <p:nvPicPr>
          <p:cNvPr id="24" name="Picture 2" descr="D:\_FM WORLD Mobile\Prezentacje\pr\0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778307" y="3063997"/>
            <a:ext cx="2665978" cy="2665978"/>
          </a:xfrm>
          <a:prstGeom prst="rect">
            <a:avLst/>
          </a:prstGeom>
          <a:noFill/>
        </p:spPr>
      </p:pic>
      <p:grpSp>
        <p:nvGrpSpPr>
          <p:cNvPr id="27" name="Grupa 26"/>
          <p:cNvGrpSpPr/>
          <p:nvPr/>
        </p:nvGrpSpPr>
        <p:grpSpPr>
          <a:xfrm>
            <a:off x="753466" y="4974995"/>
            <a:ext cx="5101069" cy="759438"/>
            <a:chOff x="753466" y="3913464"/>
            <a:chExt cx="4001413" cy="461030"/>
          </a:xfrm>
        </p:grpSpPr>
        <p:sp>
          <p:nvSpPr>
            <p:cNvPr id="28" name="Prostokąt 27"/>
            <p:cNvSpPr/>
            <p:nvPr/>
          </p:nvSpPr>
          <p:spPr>
            <a:xfrm>
              <a:off x="753466" y="3913464"/>
              <a:ext cx="3358656" cy="461030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29" name="Prostokąt 28"/>
            <p:cNvSpPr/>
            <p:nvPr/>
          </p:nvSpPr>
          <p:spPr>
            <a:xfrm>
              <a:off x="786384" y="3913647"/>
              <a:ext cx="3968495" cy="4297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4000" b="1" dirty="0" smtClean="0">
                  <a:solidFill>
                    <a:schemeClr val="bg1"/>
                  </a:solidFill>
                </a:rPr>
                <a:t>+ 6 miesięcy za 1 zł</a:t>
              </a:r>
              <a:endParaRPr lang="pl-PL" sz="4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Promocja „</a:t>
            </a:r>
            <a:r>
              <a:rPr lang="pl-PL" dirty="0" err="1" smtClean="0"/>
              <a:t>GigaWiosna-reaktywacja</a:t>
            </a:r>
            <a:r>
              <a:rPr lang="pl-PL" dirty="0" smtClean="0"/>
              <a:t>”</a:t>
            </a:r>
            <a:br>
              <a:rPr lang="pl-PL" dirty="0" smtClean="0"/>
            </a:br>
            <a:r>
              <a:rPr lang="pl-PL" dirty="0" smtClean="0"/>
              <a:t> </a:t>
            </a:r>
            <a:r>
              <a:rPr lang="pl-PL" dirty="0" err="1" smtClean="0"/>
              <a:t>netFM</a:t>
            </a:r>
            <a:r>
              <a:rPr lang="pl-PL" dirty="0" smtClean="0"/>
              <a:t> 100+LTE za 960 zł mniej</a:t>
            </a:r>
            <a:endParaRPr lang="pl-PL" dirty="0"/>
          </a:p>
        </p:txBody>
      </p:sp>
      <p:pic>
        <p:nvPicPr>
          <p:cNvPr id="9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68370" y="416064"/>
            <a:ext cx="2785766" cy="589652"/>
          </a:xfrm>
          <a:prstGeom prst="rect">
            <a:avLst/>
          </a:prstGeom>
          <a:noFill/>
        </p:spPr>
      </p:pic>
      <p:sp>
        <p:nvSpPr>
          <p:cNvPr id="23" name="Symbol zastępczy zawartości 2"/>
          <p:cNvSpPr>
            <a:spLocks noGrp="1"/>
          </p:cNvSpPr>
          <p:nvPr>
            <p:ph idx="1"/>
          </p:nvPr>
        </p:nvSpPr>
        <p:spPr>
          <a:xfrm>
            <a:off x="659958" y="1749286"/>
            <a:ext cx="7816132" cy="4118777"/>
          </a:xfrm>
        </p:spPr>
        <p:txBody>
          <a:bodyPr/>
          <a:lstStyle/>
          <a:p>
            <a:pPr>
              <a:buNone/>
            </a:pPr>
            <a:r>
              <a:rPr lang="pl-PL" dirty="0" err="1" smtClean="0"/>
              <a:t>netFM</a:t>
            </a:r>
            <a:r>
              <a:rPr lang="pl-PL" dirty="0" smtClean="0"/>
              <a:t> 100+LTE</a:t>
            </a:r>
          </a:p>
          <a:p>
            <a:r>
              <a:rPr lang="pl-PL" dirty="0" smtClean="0"/>
              <a:t>100 GB miesięcznie</a:t>
            </a:r>
          </a:p>
          <a:p>
            <a:r>
              <a:rPr lang="pl-PL" dirty="0" smtClean="0"/>
              <a:t>+ Internet LTE bez limitu</a:t>
            </a:r>
          </a:p>
          <a:p>
            <a:r>
              <a:rPr lang="pl-PL" dirty="0" smtClean="0"/>
              <a:t>LTE </a:t>
            </a:r>
            <a:r>
              <a:rPr lang="pl-PL" dirty="0" err="1" smtClean="0"/>
              <a:t>Advanced</a:t>
            </a:r>
            <a:r>
              <a:rPr lang="pl-PL" dirty="0" smtClean="0"/>
              <a:t> do 300 Mb/s</a:t>
            </a:r>
          </a:p>
          <a:p>
            <a:r>
              <a:rPr lang="pl-PL" dirty="0" smtClean="0"/>
              <a:t>modem za 1 zł</a:t>
            </a:r>
          </a:p>
          <a:p>
            <a:r>
              <a:rPr lang="pl-PL" b="1" dirty="0" smtClean="0"/>
              <a:t>40 zł mniej za abonament</a:t>
            </a:r>
          </a:p>
          <a:p>
            <a:pPr>
              <a:buNone/>
            </a:pPr>
            <a:endParaRPr lang="pl-PL" dirty="0" smtClean="0"/>
          </a:p>
        </p:txBody>
      </p:sp>
      <p:pic>
        <p:nvPicPr>
          <p:cNvPr id="24" name="Picture 2" descr="D:\_FM WORLD Mobile\Prezentacje\pr\0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778307" y="3063997"/>
            <a:ext cx="2665978" cy="2665978"/>
          </a:xfrm>
          <a:prstGeom prst="rect">
            <a:avLst/>
          </a:prstGeom>
          <a:noFill/>
        </p:spPr>
      </p:pic>
      <p:grpSp>
        <p:nvGrpSpPr>
          <p:cNvPr id="3" name="Grupa 26"/>
          <p:cNvGrpSpPr/>
          <p:nvPr/>
        </p:nvGrpSpPr>
        <p:grpSpPr>
          <a:xfrm>
            <a:off x="753466" y="5129672"/>
            <a:ext cx="5101069" cy="604755"/>
            <a:chOff x="753466" y="4007363"/>
            <a:chExt cx="4001413" cy="367127"/>
          </a:xfrm>
        </p:grpSpPr>
        <p:sp>
          <p:nvSpPr>
            <p:cNvPr id="28" name="Prostokąt 27"/>
            <p:cNvSpPr/>
            <p:nvPr/>
          </p:nvSpPr>
          <p:spPr>
            <a:xfrm>
              <a:off x="753466" y="4007644"/>
              <a:ext cx="3358656" cy="366846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29" name="Prostokąt 28"/>
            <p:cNvSpPr/>
            <p:nvPr/>
          </p:nvSpPr>
          <p:spPr>
            <a:xfrm>
              <a:off x="786384" y="4007363"/>
              <a:ext cx="3968495" cy="354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3200" b="1" dirty="0" smtClean="0">
                  <a:solidFill>
                    <a:schemeClr val="bg1"/>
                  </a:solidFill>
                </a:rPr>
                <a:t>960 zł mniej na umowie</a:t>
              </a:r>
              <a:endParaRPr lang="pl-PL" sz="3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D:\www poprawki\Honor 7 Lite\honor7-lite_t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217880" y="1733106"/>
            <a:ext cx="4167963" cy="4167963"/>
          </a:xfrm>
          <a:prstGeom prst="rect">
            <a:avLst/>
          </a:prstGeom>
          <a:noFill/>
        </p:spPr>
      </p:pic>
      <p:pic>
        <p:nvPicPr>
          <p:cNvPr id="5" name="Picture 5" descr="D:\www poprawki\Honor 7 Lite\honor7-lite_b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217880" y="1733106"/>
            <a:ext cx="4167963" cy="4167963"/>
          </a:xfrm>
          <a:prstGeom prst="rect">
            <a:avLst/>
          </a:prstGeom>
          <a:noFill/>
        </p:spPr>
      </p:pic>
      <p:pic>
        <p:nvPicPr>
          <p:cNvPr id="6" name="Picture 6" descr="D:\www poprawki\Honor 7 Lite\honor7-lite_p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217880" y="1733106"/>
            <a:ext cx="4167963" cy="4167963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Lenovo</a:t>
            </a:r>
            <a:r>
              <a:rPr lang="pl-PL" dirty="0" smtClean="0"/>
              <a:t> A Dual SIM</a:t>
            </a:r>
            <a:br>
              <a:rPr lang="pl-PL" dirty="0" smtClean="0"/>
            </a:br>
            <a:r>
              <a:rPr lang="pl-PL" dirty="0" smtClean="0"/>
              <a:t>w taryfie Best MOVE 39</a:t>
            </a:r>
            <a:endParaRPr lang="pl-PL" dirty="0"/>
          </a:p>
        </p:txBody>
      </p:sp>
      <p:pic>
        <p:nvPicPr>
          <p:cNvPr id="9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68370" y="416064"/>
            <a:ext cx="2785766" cy="589652"/>
          </a:xfrm>
          <a:prstGeom prst="rect">
            <a:avLst/>
          </a:prstGeom>
          <a:noFill/>
        </p:spPr>
      </p:pic>
      <p:grpSp>
        <p:nvGrpSpPr>
          <p:cNvPr id="3" name="Grupa 9"/>
          <p:cNvGrpSpPr/>
          <p:nvPr/>
        </p:nvGrpSpPr>
        <p:grpSpPr>
          <a:xfrm>
            <a:off x="6964335" y="3579781"/>
            <a:ext cx="2381692" cy="1864207"/>
            <a:chOff x="6964335" y="2867281"/>
            <a:chExt cx="2381692" cy="1864207"/>
          </a:xfrm>
        </p:grpSpPr>
        <p:grpSp>
          <p:nvGrpSpPr>
            <p:cNvPr id="7" name="Grupa 12"/>
            <p:cNvGrpSpPr/>
            <p:nvPr/>
          </p:nvGrpSpPr>
          <p:grpSpPr>
            <a:xfrm>
              <a:off x="6964335" y="3338628"/>
              <a:ext cx="2381692" cy="1392860"/>
              <a:chOff x="6762308" y="3338628"/>
              <a:chExt cx="2381692" cy="1392860"/>
            </a:xfrm>
          </p:grpSpPr>
          <p:sp>
            <p:nvSpPr>
              <p:cNvPr id="14" name="Prostokąt 8"/>
              <p:cNvSpPr/>
              <p:nvPr/>
            </p:nvSpPr>
            <p:spPr>
              <a:xfrm>
                <a:off x="6762308" y="3338628"/>
                <a:ext cx="2381692" cy="1010092"/>
              </a:xfrm>
              <a:prstGeom prst="rect">
                <a:avLst/>
              </a:prstGeom>
              <a:solidFill>
                <a:srgbClr val="9E0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5" name="Prostokąt 14"/>
              <p:cNvSpPr/>
              <p:nvPr/>
            </p:nvSpPr>
            <p:spPr>
              <a:xfrm>
                <a:off x="6762308" y="4327451"/>
                <a:ext cx="2381692" cy="40403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6" name="pole tekstowe 15"/>
              <p:cNvSpPr txBox="1"/>
              <p:nvPr/>
            </p:nvSpPr>
            <p:spPr>
              <a:xfrm>
                <a:off x="6894088" y="4341628"/>
                <a:ext cx="1765099" cy="369332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0" marR="0" indent="0" algn="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</a:pPr>
                <a:r>
                  <a:rPr lang="pl-PL" b="1" noProof="0" dirty="0" smtClean="0">
                    <a:solidFill>
                      <a:schemeClr val="bg1"/>
                    </a:solidFill>
                  </a:rPr>
                  <a:t>w Best MOVE </a:t>
                </a:r>
                <a:r>
                  <a:rPr lang="pl-PL" b="1" dirty="0" smtClean="0">
                    <a:solidFill>
                      <a:schemeClr val="bg1"/>
                    </a:solidFill>
                  </a:rPr>
                  <a:t>39</a:t>
                </a:r>
                <a:endParaRPr kumimoji="0" lang="pl-PL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3" name="pole tekstowe 12"/>
            <p:cNvSpPr txBox="1"/>
            <p:nvPr/>
          </p:nvSpPr>
          <p:spPr>
            <a:xfrm>
              <a:off x="8535191" y="2867281"/>
              <a:ext cx="184731" cy="52322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endParaRPr kumimoji="0" lang="pl-PL" sz="2800" b="1" i="0" u="none" strike="noStrike" kern="1200" cap="none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" name="pole tekstowe 17"/>
          <p:cNvSpPr txBox="1"/>
          <p:nvPr/>
        </p:nvSpPr>
        <p:spPr>
          <a:xfrm>
            <a:off x="7039447" y="3997961"/>
            <a:ext cx="1794081" cy="110799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pl-PL" sz="6600" b="1" dirty="0" smtClean="0">
                <a:solidFill>
                  <a:schemeClr val="bg1"/>
                </a:solidFill>
              </a:rPr>
              <a:t>39 zł</a:t>
            </a:r>
            <a:endParaRPr kumimoji="0" lang="pl-PL" sz="6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8" name="Grupa 23"/>
          <p:cNvGrpSpPr/>
          <p:nvPr/>
        </p:nvGrpSpPr>
        <p:grpSpPr>
          <a:xfrm>
            <a:off x="625450" y="5225103"/>
            <a:ext cx="5478467" cy="874353"/>
            <a:chOff x="676656" y="5059428"/>
            <a:chExt cx="4648810" cy="688821"/>
          </a:xfrm>
        </p:grpSpPr>
        <p:sp>
          <p:nvSpPr>
            <p:cNvPr id="20" name="Prostokąt 19"/>
            <p:cNvSpPr/>
            <p:nvPr/>
          </p:nvSpPr>
          <p:spPr>
            <a:xfrm>
              <a:off x="753466" y="5059428"/>
              <a:ext cx="4520793" cy="475639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21" name="Prostokąt 20"/>
            <p:cNvSpPr/>
            <p:nvPr/>
          </p:nvSpPr>
          <p:spPr>
            <a:xfrm>
              <a:off x="676656" y="5093585"/>
              <a:ext cx="4648810" cy="654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400" b="1" dirty="0" err="1" smtClean="0">
                  <a:solidFill>
                    <a:schemeClr val="bg1"/>
                  </a:solidFill>
                </a:rPr>
                <a:t>www.fmgroupmobile.pl</a:t>
              </a:r>
              <a:r>
                <a:rPr lang="pl-PL" sz="2400" b="1" dirty="0" smtClean="0">
                  <a:solidFill>
                    <a:schemeClr val="bg1"/>
                  </a:solidFill>
                </a:rPr>
                <a:t>/bm39-lenovo/</a:t>
              </a:r>
              <a:endParaRPr lang="pl-PL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Symbol zastępczy zawartości 2"/>
          <p:cNvSpPr txBox="1">
            <a:spLocks/>
          </p:cNvSpPr>
          <p:nvPr/>
        </p:nvSpPr>
        <p:spPr>
          <a:xfrm>
            <a:off x="658740" y="1748067"/>
            <a:ext cx="5492678" cy="4118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342900">
              <a:spcBef>
                <a:spcPct val="20000"/>
              </a:spcBef>
              <a:defRPr/>
            </a:pPr>
            <a:endParaRPr lang="pl-PL" sz="2400" b="1" dirty="0" smtClean="0"/>
          </a:p>
          <a:p>
            <a:pPr indent="-342900">
              <a:spcBef>
                <a:spcPct val="20000"/>
              </a:spcBef>
              <a:defRPr/>
            </a:pPr>
            <a:r>
              <a:rPr lang="pl-PL" sz="2400" b="1" dirty="0" err="1" smtClean="0"/>
              <a:t>Lenovo</a:t>
            </a:r>
            <a:r>
              <a:rPr lang="pl-PL" sz="2400" b="1" dirty="0" smtClean="0"/>
              <a:t> A Dual SIM</a:t>
            </a:r>
            <a:endParaRPr lang="pl-PL" sz="2400" dirty="0" smtClean="0"/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4.0 calowy wyświetlacz</a:t>
            </a:r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4-rdzeniowy procesor</a:t>
            </a:r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5 MP aparat</a:t>
            </a:r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Wymienna bateria 1700 </a:t>
            </a:r>
            <a:r>
              <a:rPr lang="pl-PL" sz="2400" dirty="0" err="1" smtClean="0"/>
              <a:t>mAh</a:t>
            </a:r>
            <a:endParaRPr lang="pl-PL" sz="2400" dirty="0" smtClean="0"/>
          </a:p>
          <a:p>
            <a:pPr indent="-342900">
              <a:spcBef>
                <a:spcPct val="20000"/>
              </a:spcBef>
              <a:defRPr/>
            </a:pPr>
            <a:endParaRPr lang="pl-PL" sz="2400" dirty="0" smtClean="0"/>
          </a:p>
          <a:p>
            <a:pPr indent="-342900">
              <a:spcBef>
                <a:spcPct val="20000"/>
              </a:spcBef>
              <a:defRPr/>
            </a:pPr>
            <a:endParaRPr lang="pl-PL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D:\www poprawki\Honor 7 Lite\honor7-lite_t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217880" y="1733106"/>
            <a:ext cx="4167963" cy="4167963"/>
          </a:xfrm>
          <a:prstGeom prst="rect">
            <a:avLst/>
          </a:prstGeom>
          <a:noFill/>
        </p:spPr>
      </p:pic>
      <p:pic>
        <p:nvPicPr>
          <p:cNvPr id="5" name="Picture 5" descr="D:\www poprawki\Honor 7 Lite\honor7-lite_b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217880" y="1733106"/>
            <a:ext cx="4167963" cy="4167963"/>
          </a:xfrm>
          <a:prstGeom prst="rect">
            <a:avLst/>
          </a:prstGeom>
          <a:noFill/>
        </p:spPr>
      </p:pic>
      <p:pic>
        <p:nvPicPr>
          <p:cNvPr id="6" name="Picture 6" descr="D:\www poprawki\Honor 7 Lite\honor7-lite_p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217880" y="1733106"/>
            <a:ext cx="4167963" cy="4167963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Klasyczna Nokia 130 Dual SIM</a:t>
            </a:r>
            <a:br>
              <a:rPr lang="pl-PL" dirty="0" smtClean="0"/>
            </a:br>
            <a:r>
              <a:rPr lang="pl-PL" dirty="0" smtClean="0"/>
              <a:t>w taryfie Best MOVE 39</a:t>
            </a:r>
            <a:endParaRPr lang="pl-PL" dirty="0"/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658740" y="1748067"/>
            <a:ext cx="5492678" cy="4118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342900">
              <a:spcBef>
                <a:spcPct val="20000"/>
              </a:spcBef>
              <a:defRPr/>
            </a:pPr>
            <a:r>
              <a:rPr lang="pl-PL" sz="2400" b="1" dirty="0" smtClean="0"/>
              <a:t>Nokia 130 Dual SIM</a:t>
            </a:r>
            <a:r>
              <a:rPr lang="pl-PL" sz="2400" dirty="0" smtClean="0"/>
              <a:t>, doskonała propozycja dla ludzi ceniących prostotę bez zbędnych fajerwerków. </a:t>
            </a:r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36 dni w trybie czuwania</a:t>
            </a:r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26 godzin ciągłego słuchania muzyki</a:t>
            </a:r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16 godzin oglądania wideo</a:t>
            </a:r>
          </a:p>
          <a:p>
            <a:pPr indent="-342900">
              <a:spcBef>
                <a:spcPct val="20000"/>
              </a:spcBef>
              <a:defRPr/>
            </a:pPr>
            <a:r>
              <a:rPr lang="pl-PL" sz="3200" b="1" dirty="0" smtClean="0">
                <a:solidFill>
                  <a:srgbClr val="9E032B"/>
                </a:solidFill>
              </a:rPr>
              <a:t>Na 1 ładowaniu</a:t>
            </a:r>
          </a:p>
          <a:p>
            <a:pPr indent="-342900">
              <a:spcBef>
                <a:spcPct val="20000"/>
              </a:spcBef>
              <a:defRPr/>
            </a:pPr>
            <a:endParaRPr lang="pl-PL" sz="2400" dirty="0" smtClean="0"/>
          </a:p>
          <a:p>
            <a:pPr indent="-342900">
              <a:spcBef>
                <a:spcPct val="20000"/>
              </a:spcBef>
              <a:defRPr/>
            </a:pPr>
            <a:endParaRPr lang="pl-PL" sz="2400" dirty="0" smtClean="0"/>
          </a:p>
        </p:txBody>
      </p:sp>
      <p:pic>
        <p:nvPicPr>
          <p:cNvPr id="9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68370" y="416064"/>
            <a:ext cx="2785766" cy="589652"/>
          </a:xfrm>
          <a:prstGeom prst="rect">
            <a:avLst/>
          </a:prstGeom>
          <a:noFill/>
        </p:spPr>
      </p:pic>
      <p:grpSp>
        <p:nvGrpSpPr>
          <p:cNvPr id="3" name="Grupa 9"/>
          <p:cNvGrpSpPr/>
          <p:nvPr/>
        </p:nvGrpSpPr>
        <p:grpSpPr>
          <a:xfrm>
            <a:off x="6964335" y="3579781"/>
            <a:ext cx="2381692" cy="1864207"/>
            <a:chOff x="6964335" y="2867281"/>
            <a:chExt cx="2381692" cy="1864207"/>
          </a:xfrm>
        </p:grpSpPr>
        <p:grpSp>
          <p:nvGrpSpPr>
            <p:cNvPr id="8" name="Grupa 12"/>
            <p:cNvGrpSpPr/>
            <p:nvPr/>
          </p:nvGrpSpPr>
          <p:grpSpPr>
            <a:xfrm>
              <a:off x="6964335" y="3338628"/>
              <a:ext cx="2381692" cy="1392860"/>
              <a:chOff x="6762308" y="3338628"/>
              <a:chExt cx="2381692" cy="1392860"/>
            </a:xfrm>
          </p:grpSpPr>
          <p:sp>
            <p:nvSpPr>
              <p:cNvPr id="14" name="Prostokąt 8"/>
              <p:cNvSpPr/>
              <p:nvPr/>
            </p:nvSpPr>
            <p:spPr>
              <a:xfrm>
                <a:off x="6762308" y="3338628"/>
                <a:ext cx="2381692" cy="1010092"/>
              </a:xfrm>
              <a:prstGeom prst="rect">
                <a:avLst/>
              </a:prstGeom>
              <a:solidFill>
                <a:srgbClr val="9E0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5" name="Prostokąt 14"/>
              <p:cNvSpPr/>
              <p:nvPr/>
            </p:nvSpPr>
            <p:spPr>
              <a:xfrm>
                <a:off x="6762308" y="4327451"/>
                <a:ext cx="2381692" cy="40403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6" name="pole tekstowe 15"/>
              <p:cNvSpPr txBox="1"/>
              <p:nvPr/>
            </p:nvSpPr>
            <p:spPr>
              <a:xfrm>
                <a:off x="6894088" y="4341628"/>
                <a:ext cx="1765099" cy="369332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0" marR="0" indent="0" algn="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</a:pPr>
                <a:r>
                  <a:rPr lang="pl-PL" b="1" noProof="0" dirty="0" smtClean="0">
                    <a:solidFill>
                      <a:schemeClr val="bg1"/>
                    </a:solidFill>
                  </a:rPr>
                  <a:t>w Best MOVE </a:t>
                </a:r>
                <a:r>
                  <a:rPr lang="pl-PL" b="1" dirty="0" smtClean="0">
                    <a:solidFill>
                      <a:schemeClr val="bg1"/>
                    </a:solidFill>
                  </a:rPr>
                  <a:t>39</a:t>
                </a:r>
                <a:endParaRPr kumimoji="0" lang="pl-PL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2" name="Prostokąt 11"/>
            <p:cNvSpPr/>
            <p:nvPr/>
          </p:nvSpPr>
          <p:spPr>
            <a:xfrm>
              <a:off x="6964335" y="2938130"/>
              <a:ext cx="2381692" cy="404037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7136540" y="2867281"/>
              <a:ext cx="1583382" cy="52322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lang="pl-PL" sz="2800" b="1" dirty="0" smtClean="0">
                  <a:solidFill>
                    <a:schemeClr val="bg1"/>
                  </a:solidFill>
                </a:rPr>
                <a:t>NOWOŚĆ</a:t>
              </a:r>
              <a:endParaRPr kumimoji="0" lang="pl-PL" sz="2800" b="1" i="0" u="none" strike="noStrike" kern="1200" cap="none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" name="pole tekstowe 17"/>
          <p:cNvSpPr txBox="1"/>
          <p:nvPr/>
        </p:nvSpPr>
        <p:spPr>
          <a:xfrm>
            <a:off x="7267177" y="3997961"/>
            <a:ext cx="1364476" cy="110799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pl-PL" sz="6600" b="1" dirty="0" smtClean="0">
                <a:solidFill>
                  <a:schemeClr val="bg1"/>
                </a:solidFill>
              </a:rPr>
              <a:t>1 zł</a:t>
            </a:r>
            <a:endParaRPr kumimoji="0" lang="pl-PL" sz="6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" name="Grupa 23"/>
          <p:cNvGrpSpPr/>
          <p:nvPr/>
        </p:nvGrpSpPr>
        <p:grpSpPr>
          <a:xfrm>
            <a:off x="625450" y="5225103"/>
            <a:ext cx="5478467" cy="603751"/>
            <a:chOff x="676656" y="5059428"/>
            <a:chExt cx="4648810" cy="475639"/>
          </a:xfrm>
        </p:grpSpPr>
        <p:sp>
          <p:nvSpPr>
            <p:cNvPr id="20" name="Prostokąt 19"/>
            <p:cNvSpPr/>
            <p:nvPr/>
          </p:nvSpPr>
          <p:spPr>
            <a:xfrm>
              <a:off x="753466" y="5059428"/>
              <a:ext cx="4520793" cy="475639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21" name="Prostokąt 20"/>
            <p:cNvSpPr/>
            <p:nvPr/>
          </p:nvSpPr>
          <p:spPr>
            <a:xfrm>
              <a:off x="676656" y="5093585"/>
              <a:ext cx="4648810" cy="3637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400" b="1" dirty="0" err="1" smtClean="0">
                  <a:solidFill>
                    <a:schemeClr val="bg1"/>
                  </a:solidFill>
                </a:rPr>
                <a:t>www.fmgroupmobile.pl</a:t>
              </a:r>
              <a:r>
                <a:rPr lang="pl-PL" sz="2400" b="1" dirty="0" smtClean="0">
                  <a:solidFill>
                    <a:schemeClr val="bg1"/>
                  </a:solidFill>
                </a:rPr>
                <a:t>/bm39-nokia/</a:t>
              </a:r>
              <a:endParaRPr lang="pl-PL" sz="24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D:\www poprawki\Honor 7 Lite\honor7-lite_t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217880" y="1733106"/>
            <a:ext cx="4167963" cy="4167963"/>
          </a:xfrm>
          <a:prstGeom prst="rect">
            <a:avLst/>
          </a:prstGeom>
          <a:noFill/>
        </p:spPr>
      </p:pic>
      <p:pic>
        <p:nvPicPr>
          <p:cNvPr id="5" name="Picture 5" descr="D:\www poprawki\Honor 7 Lite\honor7-lite_b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217880" y="1733106"/>
            <a:ext cx="4167963" cy="4167963"/>
          </a:xfrm>
          <a:prstGeom prst="rect">
            <a:avLst/>
          </a:prstGeom>
          <a:noFill/>
        </p:spPr>
      </p:pic>
      <p:pic>
        <p:nvPicPr>
          <p:cNvPr id="6" name="Picture 6" descr="D:\www poprawki\Honor 7 Lite\honor7-lite_p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217880" y="1733106"/>
            <a:ext cx="4167963" cy="4167963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Huawei</a:t>
            </a:r>
            <a:r>
              <a:rPr lang="pl-PL" dirty="0" smtClean="0"/>
              <a:t> P9 LTE</a:t>
            </a:r>
            <a:br>
              <a:rPr lang="pl-PL" dirty="0" smtClean="0"/>
            </a:br>
            <a:r>
              <a:rPr lang="pl-PL" dirty="0" smtClean="0"/>
              <a:t>o 298 zł taniej</a:t>
            </a:r>
            <a:endParaRPr lang="pl-PL" dirty="0"/>
          </a:p>
        </p:txBody>
      </p:sp>
      <p:sp>
        <p:nvSpPr>
          <p:cNvPr id="7" name="Symbol zastępczy zawartości 2"/>
          <p:cNvSpPr txBox="1">
            <a:spLocks/>
          </p:cNvSpPr>
          <p:nvPr/>
        </p:nvSpPr>
        <p:spPr>
          <a:xfrm>
            <a:off x="658740" y="1748067"/>
            <a:ext cx="5492678" cy="4118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342900">
              <a:spcBef>
                <a:spcPct val="20000"/>
              </a:spcBef>
              <a:defRPr/>
            </a:pPr>
            <a:r>
              <a:rPr lang="pl-PL" sz="2400" b="1" dirty="0" err="1" smtClean="0"/>
              <a:t>Huawei</a:t>
            </a:r>
            <a:r>
              <a:rPr lang="pl-PL" sz="2400" b="1" dirty="0" smtClean="0"/>
              <a:t> P9 LTE</a:t>
            </a:r>
            <a:endParaRPr lang="pl-PL" sz="2400" dirty="0" smtClean="0"/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5.2 calowy wyświetlacz</a:t>
            </a:r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8-rdzeniowy procesor</a:t>
            </a:r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3 GB RAM</a:t>
            </a:r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32 GB pamięci i slot na SD do 128 GB</a:t>
            </a:r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Podwójny Aparat 2x12 MP oraz 8 MP</a:t>
            </a:r>
          </a:p>
          <a:p>
            <a:pPr lvl="1" indent="-34290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pl-PL" sz="2400" dirty="0" smtClean="0"/>
              <a:t>Bateria 3000 </a:t>
            </a:r>
            <a:r>
              <a:rPr lang="pl-PL" sz="2400" dirty="0" err="1" smtClean="0"/>
              <a:t>mAh</a:t>
            </a:r>
            <a:endParaRPr lang="pl-PL" sz="2400" dirty="0" smtClean="0"/>
          </a:p>
          <a:p>
            <a:pPr indent="-342900">
              <a:spcBef>
                <a:spcPct val="20000"/>
              </a:spcBef>
              <a:defRPr/>
            </a:pPr>
            <a:endParaRPr lang="pl-PL" sz="2400" dirty="0" smtClean="0"/>
          </a:p>
        </p:txBody>
      </p:sp>
      <p:pic>
        <p:nvPicPr>
          <p:cNvPr id="9" name="Picture 2" descr="D:\CI FM GROUPMobile\Linia produktow\BestMOVEfree_biale-01-01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68370" y="416064"/>
            <a:ext cx="2785766" cy="589652"/>
          </a:xfrm>
          <a:prstGeom prst="rect">
            <a:avLst/>
          </a:prstGeom>
          <a:noFill/>
        </p:spPr>
      </p:pic>
      <p:grpSp>
        <p:nvGrpSpPr>
          <p:cNvPr id="10" name="Grupa 23"/>
          <p:cNvGrpSpPr/>
          <p:nvPr/>
        </p:nvGrpSpPr>
        <p:grpSpPr>
          <a:xfrm>
            <a:off x="625450" y="5225103"/>
            <a:ext cx="5478467" cy="603751"/>
            <a:chOff x="676656" y="5059428"/>
            <a:chExt cx="4648810" cy="475639"/>
          </a:xfrm>
        </p:grpSpPr>
        <p:sp>
          <p:nvSpPr>
            <p:cNvPr id="20" name="Prostokąt 19"/>
            <p:cNvSpPr/>
            <p:nvPr/>
          </p:nvSpPr>
          <p:spPr>
            <a:xfrm>
              <a:off x="753466" y="5059428"/>
              <a:ext cx="4520793" cy="475639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21" name="Prostokąt 20"/>
            <p:cNvSpPr/>
            <p:nvPr/>
          </p:nvSpPr>
          <p:spPr>
            <a:xfrm>
              <a:off x="676656" y="5093585"/>
              <a:ext cx="4648810" cy="3637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400" b="1" dirty="0" err="1" smtClean="0">
                  <a:solidFill>
                    <a:schemeClr val="bg1"/>
                  </a:solidFill>
                </a:rPr>
                <a:t>www.fmgroupmobile.pl</a:t>
              </a:r>
              <a:r>
                <a:rPr lang="pl-PL" sz="2400" b="1" dirty="0" smtClean="0">
                  <a:solidFill>
                    <a:schemeClr val="bg1"/>
                  </a:solidFill>
                </a:rPr>
                <a:t>/p9-za1zl/</a:t>
              </a:r>
              <a:endParaRPr lang="pl-PL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6964335" y="3579781"/>
            <a:ext cx="2381692" cy="1864207"/>
            <a:chOff x="6964335" y="2867281"/>
            <a:chExt cx="2381692" cy="1864207"/>
          </a:xfrm>
        </p:grpSpPr>
        <p:grpSp>
          <p:nvGrpSpPr>
            <p:cNvPr id="22" name="Grupa 12"/>
            <p:cNvGrpSpPr/>
            <p:nvPr/>
          </p:nvGrpSpPr>
          <p:grpSpPr>
            <a:xfrm>
              <a:off x="6964335" y="3338628"/>
              <a:ext cx="2381692" cy="1392860"/>
              <a:chOff x="6762308" y="3338628"/>
              <a:chExt cx="2381692" cy="1392860"/>
            </a:xfrm>
          </p:grpSpPr>
          <p:sp>
            <p:nvSpPr>
              <p:cNvPr id="25" name="Prostokąt 24"/>
              <p:cNvSpPr/>
              <p:nvPr/>
            </p:nvSpPr>
            <p:spPr>
              <a:xfrm>
                <a:off x="6762308" y="3338628"/>
                <a:ext cx="2381692" cy="1010092"/>
              </a:xfrm>
              <a:prstGeom prst="rect">
                <a:avLst/>
              </a:prstGeom>
              <a:solidFill>
                <a:srgbClr val="9E032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6" name="Prostokąt 25"/>
              <p:cNvSpPr/>
              <p:nvPr/>
            </p:nvSpPr>
            <p:spPr>
              <a:xfrm>
                <a:off x="6762308" y="4327451"/>
                <a:ext cx="2381692" cy="404037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7" name="pole tekstowe 26"/>
              <p:cNvSpPr txBox="1"/>
              <p:nvPr/>
            </p:nvSpPr>
            <p:spPr>
              <a:xfrm>
                <a:off x="6824569" y="4341628"/>
                <a:ext cx="1882118" cy="369332"/>
              </a:xfrm>
              <a:prstGeom prst="rect">
                <a:avLst/>
              </a:prstGeom>
            </p:spPr>
            <p:txBody>
              <a:bodyPr wrap="none" rtlCol="0">
                <a:spAutoFit/>
              </a:bodyPr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 pitchFamily="34" charset="0"/>
                  <a:buNone/>
                  <a:tabLst/>
                </a:pPr>
                <a:r>
                  <a:rPr lang="pl-PL" b="1" noProof="0" dirty="0" smtClean="0">
                    <a:solidFill>
                      <a:schemeClr val="bg1"/>
                    </a:solidFill>
                  </a:rPr>
                  <a:t>w Best MOVE 139</a:t>
                </a:r>
                <a:endParaRPr kumimoji="0" lang="pl-PL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3" name="Prostokąt 22"/>
            <p:cNvSpPr/>
            <p:nvPr/>
          </p:nvSpPr>
          <p:spPr>
            <a:xfrm>
              <a:off x="6964335" y="2938130"/>
              <a:ext cx="2381692" cy="404037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4" name="pole tekstowe 23"/>
            <p:cNvSpPr txBox="1"/>
            <p:nvPr/>
          </p:nvSpPr>
          <p:spPr>
            <a:xfrm>
              <a:off x="7549281" y="2867281"/>
              <a:ext cx="1051891" cy="523220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</a:pPr>
              <a:r>
                <a:rPr lang="pl-PL" sz="2800" b="1" dirty="0" smtClean="0">
                  <a:solidFill>
                    <a:schemeClr val="bg1"/>
                  </a:solidFill>
                </a:rPr>
                <a:t>299 zł</a:t>
              </a:r>
              <a:endParaRPr kumimoji="0" lang="pl-PL" sz="2800" b="1" i="0" u="none" strike="noStrike" kern="1200" cap="none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cxnSp>
        <p:nvCxnSpPr>
          <p:cNvPr id="28" name="Łącznik prosty 27"/>
          <p:cNvCxnSpPr/>
          <p:nvPr/>
        </p:nvCxnSpPr>
        <p:spPr>
          <a:xfrm flipV="1">
            <a:off x="7461502" y="3740993"/>
            <a:ext cx="1038758" cy="2560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e tekstowe 28"/>
          <p:cNvSpPr txBox="1"/>
          <p:nvPr/>
        </p:nvSpPr>
        <p:spPr>
          <a:xfrm>
            <a:off x="7267177" y="3997961"/>
            <a:ext cx="1364476" cy="1107996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</a:pPr>
            <a:r>
              <a:rPr lang="pl-PL" sz="6600" b="1" dirty="0" smtClean="0">
                <a:solidFill>
                  <a:schemeClr val="bg1"/>
                </a:solidFill>
              </a:rPr>
              <a:t>1 zł</a:t>
            </a:r>
            <a:endParaRPr kumimoji="0" lang="pl-PL" sz="66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Podsumujmy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 smtClean="0"/>
              <a:t>Wysoka jakość usług</a:t>
            </a:r>
          </a:p>
          <a:p>
            <a:pPr lvl="0"/>
            <a:r>
              <a:rPr lang="pl-PL" dirty="0" smtClean="0"/>
              <a:t>Najwyższe standardy obsługi</a:t>
            </a:r>
          </a:p>
          <a:p>
            <a:pPr lvl="0"/>
            <a:r>
              <a:rPr lang="pl-PL" dirty="0" smtClean="0"/>
              <a:t>Prosty sposób podpisania umowy</a:t>
            </a:r>
          </a:p>
          <a:p>
            <a:pPr lvl="0"/>
            <a:r>
              <a:rPr lang="pl-PL" dirty="0" smtClean="0"/>
              <a:t>Abonament za 1 grosz</a:t>
            </a:r>
          </a:p>
          <a:p>
            <a:endParaRPr lang="pl-PL" dirty="0"/>
          </a:p>
        </p:txBody>
      </p:sp>
      <p:pic>
        <p:nvPicPr>
          <p:cNvPr id="4" name="Picture 2" descr="D:\_FM WORLD Mobile\Prezentacje\pr\0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78307" y="3063472"/>
            <a:ext cx="2665978" cy="2665978"/>
          </a:xfrm>
          <a:prstGeom prst="rect">
            <a:avLst/>
          </a:prstGeom>
          <a:noFill/>
        </p:spPr>
      </p:pic>
      <p:grpSp>
        <p:nvGrpSpPr>
          <p:cNvPr id="5" name="Grupa 4"/>
          <p:cNvGrpSpPr/>
          <p:nvPr/>
        </p:nvGrpSpPr>
        <p:grpSpPr>
          <a:xfrm>
            <a:off x="361507" y="4796855"/>
            <a:ext cx="5404539" cy="1019091"/>
            <a:chOff x="2536466" y="4548145"/>
            <a:chExt cx="3229580" cy="1019091"/>
          </a:xfrm>
        </p:grpSpPr>
        <p:sp>
          <p:nvSpPr>
            <p:cNvPr id="6" name="Tytuł 1"/>
            <p:cNvSpPr txBox="1">
              <a:spLocks/>
            </p:cNvSpPr>
            <p:nvPr/>
          </p:nvSpPr>
          <p:spPr>
            <a:xfrm>
              <a:off x="2536466" y="4548145"/>
              <a:ext cx="3229580" cy="1019091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1500" dirty="0" smtClean="0">
                  <a:ea typeface="+mj-ea"/>
                  <a:cs typeface="Times New Roman" pitchFamily="18" charset="0"/>
                </a:rPr>
                <a:t/>
              </a:r>
              <a:br>
                <a:rPr lang="pl-PL" sz="1500" dirty="0" smtClean="0">
                  <a:ea typeface="+mj-ea"/>
                  <a:cs typeface="Times New Roman" pitchFamily="18" charset="0"/>
                </a:rPr>
              </a:br>
              <a:r>
                <a:rPr lang="pl-PL" sz="2400" dirty="0" smtClean="0">
                  <a:latin typeface="Times New Roman" pitchFamily="18" charset="0"/>
                  <a:ea typeface="+mj-ea"/>
                  <a:cs typeface="Times New Roman" pitchFamily="18" charset="0"/>
                </a:rPr>
                <a:t>FM Mobile</a:t>
              </a:r>
              <a:endParaRPr kumimoji="0" lang="pl-PL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endParaRPr>
            </a:p>
            <a:p>
              <a:pPr lvl="0" algn="r">
                <a:spcBef>
                  <a:spcPct val="0"/>
                </a:spcBef>
                <a:defRPr/>
              </a:pPr>
              <a:r>
                <a:rPr lang="pl-PL" sz="1500" noProof="0" dirty="0" smtClean="0">
                  <a:cs typeface="Times New Roman" pitchFamily="18" charset="0"/>
                </a:rPr>
                <a:t>Chcemy dać Ci to co najlepsze</a:t>
              </a:r>
              <a:endParaRPr kumimoji="0" lang="pl-PL" sz="1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Times New Roman" pitchFamily="18" charset="0"/>
              </a:endParaRPr>
            </a:p>
          </p:txBody>
        </p:sp>
        <p:cxnSp>
          <p:nvCxnSpPr>
            <p:cNvPr id="7" name="Łącznik prosty 6"/>
            <p:cNvCxnSpPr/>
            <p:nvPr/>
          </p:nvCxnSpPr>
          <p:spPr>
            <a:xfrm flipH="1">
              <a:off x="4811083" y="4961613"/>
              <a:ext cx="858199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upa 9"/>
          <p:cNvGrpSpPr/>
          <p:nvPr/>
        </p:nvGrpSpPr>
        <p:grpSpPr>
          <a:xfrm>
            <a:off x="753466" y="3642811"/>
            <a:ext cx="4725618" cy="607321"/>
            <a:chOff x="753466" y="3247801"/>
            <a:chExt cx="4725618" cy="607321"/>
          </a:xfrm>
        </p:grpSpPr>
        <p:sp>
          <p:nvSpPr>
            <p:cNvPr id="8" name="Prostokąt 7"/>
            <p:cNvSpPr/>
            <p:nvPr/>
          </p:nvSpPr>
          <p:spPr>
            <a:xfrm>
              <a:off x="753466" y="3247801"/>
              <a:ext cx="4096511" cy="607321"/>
            </a:xfrm>
            <a:prstGeom prst="rect">
              <a:avLst/>
            </a:prstGeom>
            <a:solidFill>
              <a:srgbClr val="9E03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4400"/>
            </a:p>
          </p:txBody>
        </p:sp>
        <p:sp>
          <p:nvSpPr>
            <p:cNvPr id="9" name="Prostokąt 8"/>
            <p:cNvSpPr/>
            <p:nvPr/>
          </p:nvSpPr>
          <p:spPr>
            <a:xfrm>
              <a:off x="830274" y="3284561"/>
              <a:ext cx="46488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2800" b="1" dirty="0" smtClean="0">
                  <a:solidFill>
                    <a:schemeClr val="bg1"/>
                  </a:solidFill>
                </a:rPr>
                <a:t>Najlepsza oferta na rynku</a:t>
              </a:r>
              <a:endParaRPr lang="pl-PL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Picture 6" descr="D:\_FM WORLD Mobile\FM MOBILE\FM-MOBILE-[logo]-alternatywne_BIAL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682" y="256363"/>
            <a:ext cx="2804724" cy="85740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tło_jesi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Obraz 7" descr="tło_jesien_bl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6" descr="D:\_FM WORLD Mobile\FM MOBILE\FM-MOBILE-[logo]-alternatywne_BIAL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18483" y="2494810"/>
            <a:ext cx="5507035" cy="1683494"/>
          </a:xfrm>
          <a:prstGeom prst="rect">
            <a:avLst/>
          </a:prstGeom>
          <a:noFill/>
        </p:spPr>
      </p:pic>
      <p:sp>
        <p:nvSpPr>
          <p:cNvPr id="10" name="Symbol zastępczy tytułu 1"/>
          <p:cNvSpPr txBox="1">
            <a:spLocks/>
          </p:cNvSpPr>
          <p:nvPr/>
        </p:nvSpPr>
        <p:spPr>
          <a:xfrm>
            <a:off x="667910" y="1176667"/>
            <a:ext cx="7871814" cy="8146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Do usłyszenia w</a:t>
            </a:r>
            <a:endParaRPr kumimoji="0" lang="pl-PL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3" name="Grupa 12"/>
          <p:cNvGrpSpPr/>
          <p:nvPr/>
        </p:nvGrpSpPr>
        <p:grpSpPr>
          <a:xfrm>
            <a:off x="-7952" y="6205934"/>
            <a:ext cx="9151951" cy="660017"/>
            <a:chOff x="-7952" y="6205934"/>
            <a:chExt cx="9151951" cy="660017"/>
          </a:xfrm>
        </p:grpSpPr>
        <p:sp>
          <p:nvSpPr>
            <p:cNvPr id="12" name="Prostokąt 11"/>
            <p:cNvSpPr/>
            <p:nvPr/>
          </p:nvSpPr>
          <p:spPr>
            <a:xfrm>
              <a:off x="-7952" y="6205934"/>
              <a:ext cx="9151951" cy="66001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" name="pole tekstowe 5"/>
            <p:cNvSpPr txBox="1"/>
            <p:nvPr/>
          </p:nvSpPr>
          <p:spPr>
            <a:xfrm>
              <a:off x="4955301" y="6421039"/>
              <a:ext cx="35750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1100" dirty="0" err="1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www.fmmobile.pl</a:t>
              </a:r>
              <a:endParaRPr lang="pl-PL" sz="1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/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Tx/>
          <a:buSzTx/>
          <a:buFont typeface="Arial" pitchFamily="34" charset="0"/>
          <a:buNone/>
          <a:tabLst/>
          <a:defRPr kumimoji="0" sz="1400" b="0" i="0" u="none" strike="noStrike" kern="120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4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19724</TotalTime>
  <Words>1232</Words>
  <Application>Microsoft Office PowerPoint</Application>
  <PresentationFormat>Pokaz na ekranie (4:3)</PresentationFormat>
  <Paragraphs>354</Paragraphs>
  <Slides>27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27</vt:i4>
      </vt:variant>
    </vt:vector>
  </HeadingPairs>
  <TitlesOfParts>
    <vt:vector size="29" baseType="lpstr">
      <vt:lpstr>Projekt niestandardowy</vt:lpstr>
      <vt:lpstr>4_Motyw pakietu Office</vt:lpstr>
      <vt:lpstr>Slajd 1</vt:lpstr>
      <vt:lpstr>Dlaczego FM MOBILE?</vt:lpstr>
      <vt:lpstr>Testy Internetu LTE</vt:lpstr>
      <vt:lpstr>Testy Internetu LTE</vt:lpstr>
      <vt:lpstr>Biznes z FM MOBILE?</vt:lpstr>
      <vt:lpstr>Wypełnij formularz On-line</vt:lpstr>
      <vt:lpstr>Zamów przez telefon</vt:lpstr>
      <vt:lpstr>„Moje Konto” – On-line</vt:lpstr>
      <vt:lpstr>„Moje Konto” – NUMER GŁÓWNY</vt:lpstr>
      <vt:lpstr>Gdy On-line nie wystarczy</vt:lpstr>
      <vt:lpstr>Twój najlepszy ruch</vt:lpstr>
      <vt:lpstr>Abonament telefoniczny bez telefonu</vt:lpstr>
      <vt:lpstr>Abonament telefoniczny z telefonem</vt:lpstr>
      <vt:lpstr>Abonament internetowy  bez urządzenia</vt:lpstr>
      <vt:lpstr>Abonament internetowy  z urządzeniem</vt:lpstr>
      <vt:lpstr>Jednorazowe doładowania PowerGiga</vt:lpstr>
      <vt:lpstr>Najlepsza oferta na rynku</vt:lpstr>
      <vt:lpstr>Rabatuj swój Abonament  1  polecenie = 1 polecona umowa </vt:lpstr>
      <vt:lpstr>Rabatuj swój Abonament  1  polecenie = 1 polecona umowa </vt:lpstr>
      <vt:lpstr>Rabatuj swój Abonament  1  polecenie = 1 polecona umowa </vt:lpstr>
      <vt:lpstr>Promocja „Letni Czas” przez 6 miesięcy za 1 zł</vt:lpstr>
      <vt:lpstr>Promocja „GigaWiosna-reaktywacja”  netFM 100+LTE za 960 zł mniej</vt:lpstr>
      <vt:lpstr>Lenovo A Dual SIM w taryfie Best MOVE 39</vt:lpstr>
      <vt:lpstr>Klasyczna Nokia 130 Dual SIM w taryfie Best MOVE 39</vt:lpstr>
      <vt:lpstr>Huawei P9 LTE o 298 zł taniej</vt:lpstr>
      <vt:lpstr>Podsumujmy</vt:lpstr>
      <vt:lpstr>Slajd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krzysztof.liter</dc:creator>
  <cp:lastModifiedBy>krzysztof.liter</cp:lastModifiedBy>
  <cp:revision>1507</cp:revision>
  <dcterms:created xsi:type="dcterms:W3CDTF">2015-09-15T08:54:27Z</dcterms:created>
  <dcterms:modified xsi:type="dcterms:W3CDTF">2017-05-08T06:59:39Z</dcterms:modified>
</cp:coreProperties>
</file>